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26" autoAdjust="0"/>
    <p:restoredTop sz="94660"/>
  </p:normalViewPr>
  <p:slideViewPr>
    <p:cSldViewPr>
      <p:cViewPr>
        <p:scale>
          <a:sx n="90" d="100"/>
          <a:sy n="90" d="100"/>
        </p:scale>
        <p:origin x="-2244" y="-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86BE4-16AD-404F-A41D-58833334E6AD}" type="datetimeFigureOut">
              <a:rPr lang="es-MX" smtClean="0"/>
              <a:t>27/11/2015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5AA0-B803-4A43-8349-B51E17E0C5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453902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86BE4-16AD-404F-A41D-58833334E6AD}" type="datetimeFigureOut">
              <a:rPr lang="es-MX" smtClean="0"/>
              <a:t>27/11/2015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5AA0-B803-4A43-8349-B51E17E0C5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78269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86BE4-16AD-404F-A41D-58833334E6AD}" type="datetimeFigureOut">
              <a:rPr lang="es-MX" smtClean="0"/>
              <a:t>27/11/2015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5AA0-B803-4A43-8349-B51E17E0C5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4915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86BE4-16AD-404F-A41D-58833334E6AD}" type="datetimeFigureOut">
              <a:rPr lang="es-MX" smtClean="0"/>
              <a:t>27/11/2015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5AA0-B803-4A43-8349-B51E17E0C5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9760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86BE4-16AD-404F-A41D-58833334E6AD}" type="datetimeFigureOut">
              <a:rPr lang="es-MX" smtClean="0"/>
              <a:t>27/11/2015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5AA0-B803-4A43-8349-B51E17E0C5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848714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86BE4-16AD-404F-A41D-58833334E6AD}" type="datetimeFigureOut">
              <a:rPr lang="es-MX" smtClean="0"/>
              <a:t>27/11/2015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5AA0-B803-4A43-8349-B51E17E0C5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1491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86BE4-16AD-404F-A41D-58833334E6AD}" type="datetimeFigureOut">
              <a:rPr lang="es-MX" smtClean="0"/>
              <a:t>27/11/2015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5AA0-B803-4A43-8349-B51E17E0C5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3049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86BE4-16AD-404F-A41D-58833334E6AD}" type="datetimeFigureOut">
              <a:rPr lang="es-MX" smtClean="0"/>
              <a:t>27/11/2015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5AA0-B803-4A43-8349-B51E17E0C5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25770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86BE4-16AD-404F-A41D-58833334E6AD}" type="datetimeFigureOut">
              <a:rPr lang="es-MX" smtClean="0"/>
              <a:t>27/11/2015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5AA0-B803-4A43-8349-B51E17E0C5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70901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86BE4-16AD-404F-A41D-58833334E6AD}" type="datetimeFigureOut">
              <a:rPr lang="es-MX" smtClean="0"/>
              <a:t>27/11/2015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5AA0-B803-4A43-8349-B51E17E0C5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4185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86BE4-16AD-404F-A41D-58833334E6AD}" type="datetimeFigureOut">
              <a:rPr lang="es-MX" smtClean="0"/>
              <a:t>27/11/2015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75AA0-B803-4A43-8349-B51E17E0C5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9703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086BE4-16AD-404F-A41D-58833334E6AD}" type="datetimeFigureOut">
              <a:rPr lang="es-MX" smtClean="0"/>
              <a:t>27/11/2015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75AA0-B803-4A43-8349-B51E17E0C56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16536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648072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Asentamientos humanos. Viviendas</a:t>
            </a:r>
            <a:endParaRPr lang="es-MX" dirty="0"/>
          </a:p>
        </p:txBody>
      </p:sp>
      <p:sp>
        <p:nvSpPr>
          <p:cNvPr id="9" name="8 CuadroTexto"/>
          <p:cNvSpPr txBox="1"/>
          <p:nvPr/>
        </p:nvSpPr>
        <p:spPr>
          <a:xfrm>
            <a:off x="461601" y="6308303"/>
            <a:ext cx="8482211" cy="5770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es-MX"/>
            </a:defPPr>
            <a:lvl1pPr>
              <a:defRPr sz="1200" b="1" u="sng">
                <a:solidFill>
                  <a:schemeClr val="tx1"/>
                </a:solidFill>
              </a:defRPr>
            </a:lvl1pPr>
          </a:lstStyle>
          <a:p>
            <a:r>
              <a:rPr lang="es-MX" sz="1050" u="none" dirty="0" smtClean="0"/>
              <a:t>Fuentes de información</a:t>
            </a:r>
            <a:r>
              <a:rPr lang="es-MX" sz="1050" b="0" u="none" dirty="0" smtClean="0"/>
              <a:t>: </a:t>
            </a:r>
          </a:p>
          <a:p>
            <a:r>
              <a:rPr lang="es-MX" sz="1050" b="0" u="none" dirty="0" smtClean="0"/>
              <a:t>2008 Instituto de Servicios Registrales y Catastrales, 15abr/2013 SDS – SSP, 18/abr/2013 SDS – </a:t>
            </a:r>
            <a:r>
              <a:rPr lang="es-MX" sz="1050" b="0" u="none" dirty="0" err="1" smtClean="0"/>
              <a:t>SIyC</a:t>
            </a:r>
            <a:r>
              <a:rPr lang="es-MX" sz="1050" b="0" u="none" dirty="0" smtClean="0"/>
              <a:t>, 18/abr/2013 Satélite Landsat 8, 21/abr/2014 Satélite Landsat 8, jul/2015 Satélite Landsat 8</a:t>
            </a:r>
            <a:endParaRPr lang="es-MX" sz="1050" b="0" u="none" dirty="0"/>
          </a:p>
        </p:txBody>
      </p:sp>
      <p:graphicFrame>
        <p:nvGraphicFramePr>
          <p:cNvPr id="6" name="5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5548567"/>
              </p:ext>
            </p:extLst>
          </p:nvPr>
        </p:nvGraphicFramePr>
        <p:xfrm>
          <a:off x="467544" y="880844"/>
          <a:ext cx="8424936" cy="54787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4987"/>
                <a:gridCol w="1805343"/>
                <a:gridCol w="1564632"/>
                <a:gridCol w="1614775"/>
                <a:gridCol w="1755199"/>
              </a:tblGrid>
              <a:tr h="588856"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Zona</a:t>
                      </a:r>
                      <a:endParaRPr lang="es-MX" sz="15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35890" marR="135890" marT="67945" marB="67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Normatividad territorial</a:t>
                      </a:r>
                      <a:endParaRPr lang="es-MX" sz="15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35890" marR="135890" marT="67945" marB="67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Tepoztlán</a:t>
                      </a:r>
                      <a:endParaRPr lang="es-MX" sz="15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35890" marR="135890" marT="67945" marB="67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Cuernavaca</a:t>
                      </a:r>
                      <a:endParaRPr lang="es-MX" sz="15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35890" marR="135890" marT="67945" marB="6794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Subtotal</a:t>
                      </a:r>
                      <a:endParaRPr lang="es-MX" sz="15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35890" marR="135890" marT="67945" marB="67945"/>
                </a:tc>
              </a:tr>
              <a:tr h="588856">
                <a:tc rowSpan="2">
                  <a:txBody>
                    <a:bodyPr/>
                    <a:lstStyle/>
                    <a:p>
                      <a:pPr algn="ctr"/>
                      <a:r>
                        <a:rPr lang="es-MX" sz="1500" b="1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Dentro del Parque Nacional</a:t>
                      </a:r>
                    </a:p>
                    <a:p>
                      <a:pPr algn="ctr"/>
                      <a:r>
                        <a:rPr lang="es-MX" sz="1500" b="1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El </a:t>
                      </a:r>
                      <a:r>
                        <a:rPr lang="es-MX" sz="1500" b="1" dirty="0" err="1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Tepozteco</a:t>
                      </a:r>
                      <a:endParaRPr lang="es-MX" sz="15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35890" marR="135890" marT="67945" marB="6794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b="1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Zona urbanizable</a:t>
                      </a:r>
                      <a:endParaRPr lang="es-MX" sz="15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35890" marR="135890" marT="67945" marB="6794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endParaRPr lang="es-MX" sz="15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35890" marR="135890" marT="67945" marB="67945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5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3,249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5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Consolidadas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500" b="1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(125 Ha)</a:t>
                      </a:r>
                    </a:p>
                  </a:txBody>
                  <a:tcPr marL="135890" marR="135890" marT="67945" marB="67945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5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3,249</a:t>
                      </a:r>
                    </a:p>
                  </a:txBody>
                  <a:tcPr marL="135890" marR="135890" marT="67945" marB="67945" anchor="ctr"/>
                </a:tc>
              </a:tr>
              <a:tr h="1721272">
                <a:tc vMerge="1">
                  <a:txBody>
                    <a:bodyPr/>
                    <a:lstStyle/>
                    <a:p>
                      <a:pPr algn="ctr"/>
                      <a:endParaRPr lang="es-MX" sz="10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b="1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Zona no urbanizable</a:t>
                      </a:r>
                      <a:endParaRPr lang="es-MX" sz="15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35890" marR="135890" marT="67945" marB="6794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b="1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1,913 consolidadas</a:t>
                      </a:r>
                    </a:p>
                    <a:p>
                      <a:pPr algn="ctr"/>
                      <a:endParaRPr lang="es-MX" sz="1500" b="1" dirty="0" smtClean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algn="ctr"/>
                      <a:r>
                        <a:rPr lang="es-MX" sz="1500" b="1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510 chozas</a:t>
                      </a:r>
                    </a:p>
                    <a:p>
                      <a:pPr algn="ctr"/>
                      <a:endParaRPr lang="es-MX" sz="1500" b="1" dirty="0" smtClean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algn="ctr"/>
                      <a:r>
                        <a:rPr lang="es-MX" sz="1500" b="1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(26</a:t>
                      </a:r>
                      <a:r>
                        <a:rPr lang="es-MX" sz="1500" b="1" baseline="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 Ha)</a:t>
                      </a:r>
                      <a:endParaRPr lang="es-MX" sz="1500" b="1" dirty="0" smtClean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35890" marR="135890" marT="67945" marB="67945" anchor="ctr"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634</a:t>
                      </a:r>
                    </a:p>
                    <a:p>
                      <a:pPr algn="ctr"/>
                      <a:r>
                        <a:rPr lang="es-MX" sz="15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consolidadas</a:t>
                      </a:r>
                    </a:p>
                    <a:p>
                      <a:pPr algn="ctr"/>
                      <a:endParaRPr lang="es-MX" sz="1500" dirty="0" smtClean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algn="ctr"/>
                      <a:r>
                        <a:rPr lang="es-MX" sz="15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(Reserva urbana a corto plazo </a:t>
                      </a:r>
                      <a:r>
                        <a:rPr lang="es-MX" sz="150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y Barranca,</a:t>
                      </a:r>
                    </a:p>
                    <a:p>
                      <a:pPr algn="ctr"/>
                      <a:r>
                        <a:rPr lang="es-MX" sz="1500" b="1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125 </a:t>
                      </a:r>
                      <a:r>
                        <a:rPr lang="es-MX" sz="1500" b="1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Ha</a:t>
                      </a:r>
                      <a:r>
                        <a:rPr lang="es-MX" sz="15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  <a:endParaRPr lang="es-MX" sz="15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35890" marR="135890" marT="67945" marB="6794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3,118</a:t>
                      </a:r>
                    </a:p>
                  </a:txBody>
                  <a:tcPr marL="135890" marR="135890" marT="67945" marB="67945" anchor="ctr"/>
                </a:tc>
              </a:tr>
              <a:tr h="588856">
                <a:tc rowSpan="2">
                  <a:txBody>
                    <a:bodyPr/>
                    <a:lstStyle/>
                    <a:p>
                      <a:pPr algn="ctr"/>
                      <a:r>
                        <a:rPr lang="es-MX" sz="1500" b="1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Fuera del Parque Nacional</a:t>
                      </a:r>
                      <a:endParaRPr lang="es-MX" sz="1500" b="1" baseline="0" dirty="0" smtClean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  <a:p>
                      <a:pPr algn="ctr"/>
                      <a:r>
                        <a:rPr lang="es-MX" sz="1500" b="1" baseline="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El </a:t>
                      </a:r>
                      <a:r>
                        <a:rPr lang="es-MX" sz="1500" b="1" baseline="0" dirty="0" err="1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Tepozteco</a:t>
                      </a:r>
                      <a:endParaRPr lang="es-MX" sz="15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35890" marR="135890" marT="67945" marB="6794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b="1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Zona urbanizable</a:t>
                      </a:r>
                      <a:endParaRPr lang="es-MX" sz="15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35890" marR="135890" marT="67945" marB="6794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endParaRPr lang="es-MX" sz="15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35890" marR="135890" marT="67945" marB="67945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5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</a:p>
                  </a:txBody>
                  <a:tcPr marL="135890" marR="135890" marT="67945" marB="67945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5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0</a:t>
                      </a:r>
                    </a:p>
                  </a:txBody>
                  <a:tcPr marL="135890" marR="135890" marT="67945" marB="67945" anchor="ctr"/>
                </a:tc>
              </a:tr>
              <a:tr h="588856">
                <a:tc vMerge="1">
                  <a:txBody>
                    <a:bodyPr/>
                    <a:lstStyle/>
                    <a:p>
                      <a:pPr algn="ctr"/>
                      <a:endParaRPr lang="es-MX" sz="10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b="1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Zona no urbanizable</a:t>
                      </a:r>
                      <a:endParaRPr lang="es-MX" sz="15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35890" marR="135890" marT="67945" marB="6794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2,062</a:t>
                      </a:r>
                    </a:p>
                    <a:p>
                      <a:pPr algn="ctr"/>
                      <a:r>
                        <a:rPr lang="es-MX" sz="15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consolidadas</a:t>
                      </a:r>
                    </a:p>
                    <a:p>
                      <a:pPr algn="ctr"/>
                      <a:r>
                        <a:rPr lang="es-MX" sz="15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(“</a:t>
                      </a:r>
                      <a:r>
                        <a:rPr lang="es-MX" sz="1500" dirty="0" err="1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JiuTepoz</a:t>
                      </a:r>
                      <a:r>
                        <a:rPr lang="es-MX" sz="15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”, </a:t>
                      </a:r>
                      <a:r>
                        <a:rPr lang="es-MX" sz="1500" b="1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190 Ha</a:t>
                      </a:r>
                      <a:r>
                        <a:rPr lang="es-MX" sz="15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)</a:t>
                      </a:r>
                      <a:endParaRPr lang="es-MX" sz="15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35890" marR="135890" marT="67945" marB="6794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endParaRPr lang="es-MX" sz="1500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35890" marR="135890" marT="67945" marB="6794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2,062</a:t>
                      </a:r>
                    </a:p>
                  </a:txBody>
                  <a:tcPr marL="135890" marR="135890" marT="67945" marB="67945" anchor="ctr"/>
                </a:tc>
              </a:tr>
              <a:tr h="452966">
                <a:tc>
                  <a:txBody>
                    <a:bodyPr/>
                    <a:lstStyle/>
                    <a:p>
                      <a:pPr algn="ctr"/>
                      <a:r>
                        <a:rPr lang="es-MX" sz="1500" b="1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TOTAL</a:t>
                      </a:r>
                      <a:endParaRPr lang="es-MX" sz="15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35890" marR="135890" marT="67945" marB="6794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b="1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-</a:t>
                      </a:r>
                      <a:endParaRPr lang="es-MX" sz="15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35890" marR="135890" marT="67945" marB="6794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b="1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4,196</a:t>
                      </a:r>
                      <a:endParaRPr lang="es-MX" sz="15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35890" marR="135890" marT="67945" marB="6794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500" b="1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3,883</a:t>
                      </a:r>
                      <a:endParaRPr lang="es-MX" sz="15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35890" marR="135890" marT="67945" marB="6794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100" b="1" dirty="0" smtClean="0">
                          <a:latin typeface="Segoe UI" panose="020B0502040204020203" pitchFamily="34" charset="0"/>
                          <a:cs typeface="Segoe UI" panose="020B0502040204020203" pitchFamily="34" charset="0"/>
                        </a:rPr>
                        <a:t>8,429</a:t>
                      </a:r>
                      <a:endParaRPr lang="es-MX" sz="2100" b="1" dirty="0">
                        <a:latin typeface="Segoe UI" panose="020B0502040204020203" pitchFamily="34" charset="0"/>
                        <a:cs typeface="Segoe UI" panose="020B0502040204020203" pitchFamily="34" charset="0"/>
                      </a:endParaRPr>
                    </a:p>
                  </a:txBody>
                  <a:tcPr marL="135890" marR="135890" marT="67945" marB="67945" anchor="ctr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6410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1027</TotalTime>
  <Words>117</Words>
  <Application>Microsoft Office PowerPoint</Application>
  <PresentationFormat>Presentación en pantalla (4:3)</PresentationFormat>
  <Paragraphs>45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Asentamientos humanos. Viviendas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Fernando Valdez Calderón</dc:creator>
  <cp:lastModifiedBy>Fernando Valdez Calderón</cp:lastModifiedBy>
  <cp:revision>70</cp:revision>
  <cp:lastPrinted>2014-06-26T18:18:31Z</cp:lastPrinted>
  <dcterms:created xsi:type="dcterms:W3CDTF">2014-06-14T01:01:03Z</dcterms:created>
  <dcterms:modified xsi:type="dcterms:W3CDTF">2015-11-27T20:37:31Z</dcterms:modified>
</cp:coreProperties>
</file>