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8" r:id="rId6"/>
    <p:sldId id="269" r:id="rId7"/>
    <p:sldId id="257" r:id="rId8"/>
    <p:sldId id="261" r:id="rId9"/>
    <p:sldId id="262" r:id="rId10"/>
    <p:sldId id="263" r:id="rId11"/>
    <p:sldId id="264" r:id="rId12"/>
    <p:sldId id="265" r:id="rId13"/>
    <p:sldId id="267" r:id="rId14"/>
    <p:sldId id="270" r:id="rId15"/>
    <p:sldId id="278" r:id="rId16"/>
    <p:sldId id="277" r:id="rId17"/>
    <p:sldId id="280" r:id="rId18"/>
    <p:sldId id="281" r:id="rId19"/>
    <p:sldId id="282" r:id="rId20"/>
    <p:sldId id="283" r:id="rId21"/>
    <p:sldId id="279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C8958-DA77-49E0-BD87-B161E672214A}" type="datetimeFigureOut">
              <a:rPr lang="en-US"/>
              <a:pPr>
                <a:defRPr/>
              </a:pPr>
              <a:t>5/9/2013</a:t>
            </a:fld>
            <a:endParaRPr lang="en-U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2832-4DD7-4AD8-AC52-5779BF3B99D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B58E4-C628-4869-8984-4B22D0121211}" type="datetimeFigureOut">
              <a:rPr lang="en-US"/>
              <a:pPr>
                <a:defRPr/>
              </a:pPr>
              <a:t>5/9/2013</a:t>
            </a:fld>
            <a:endParaRPr lang="en-U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647AA-95D8-4C1C-854E-C48FB7CB70B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F9A12-A520-425D-92BF-5A0CD26F80BC}" type="datetimeFigureOut">
              <a:rPr lang="en-US"/>
              <a:pPr>
                <a:defRPr/>
              </a:pPr>
              <a:t>5/9/2013</a:t>
            </a:fld>
            <a:endParaRPr lang="en-U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AA9CF-B4D5-47FC-9CBC-9902DEEE076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E91D6-7A28-4A61-8C30-D0A6EF3C8B7A}" type="datetimeFigureOut">
              <a:rPr lang="en-US"/>
              <a:pPr>
                <a:defRPr/>
              </a:pPr>
              <a:t>5/9/2013</a:t>
            </a:fld>
            <a:endParaRPr lang="en-U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995E7-B693-449D-8093-CF3E3D455C2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A0822-D715-4B82-8771-8E6285E76506}" type="datetimeFigureOut">
              <a:rPr lang="en-US"/>
              <a:pPr>
                <a:defRPr/>
              </a:pPr>
              <a:t>5/9/2013</a:t>
            </a:fld>
            <a:endParaRPr lang="en-U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E6911-E222-4EC2-9CD1-822EC15D61F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E64F6-0A8C-4F9F-84DC-377FAF05BCFB}" type="datetimeFigureOut">
              <a:rPr lang="en-US"/>
              <a:pPr>
                <a:defRPr/>
              </a:pPr>
              <a:t>5/9/2013</a:t>
            </a:fld>
            <a:endParaRPr lang="en-US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3793-9818-4D33-9BE6-1F3034EBF47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A48AB-4909-42A6-91F6-15C52DF72749}" type="datetimeFigureOut">
              <a:rPr lang="en-US"/>
              <a:pPr>
                <a:defRPr/>
              </a:pPr>
              <a:t>5/9/2013</a:t>
            </a:fld>
            <a:endParaRPr lang="en-US"/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2AB5B-E77A-4388-ADA6-BC9BCF2AA34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32F3B-0736-44F9-8BA2-0BEBB6E304C2}" type="datetimeFigureOut">
              <a:rPr lang="en-US"/>
              <a:pPr>
                <a:defRPr/>
              </a:pPr>
              <a:t>5/9/2013</a:t>
            </a:fld>
            <a:endParaRPr lang="en-US"/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841DF-7285-4F69-A015-C79C2BBC16C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65BE6-8014-42E2-B78C-53950F119553}" type="datetimeFigureOut">
              <a:rPr lang="en-US"/>
              <a:pPr>
                <a:defRPr/>
              </a:pPr>
              <a:t>5/9/2013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C3ECB-8786-4FF0-B7CA-52C170DAA96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21762-2CA5-4AC0-B079-E492D619B8B5}" type="datetimeFigureOut">
              <a:rPr lang="en-US"/>
              <a:pPr>
                <a:defRPr/>
              </a:pPr>
              <a:t>5/9/2013</a:t>
            </a:fld>
            <a:endParaRPr lang="en-US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9E1FE-2070-497A-ABE4-BE34A54BA59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0213B-A83B-425F-A6F1-F04634EECC14}" type="datetimeFigureOut">
              <a:rPr lang="en-US"/>
              <a:pPr>
                <a:defRPr/>
              </a:pPr>
              <a:t>5/9/2013</a:t>
            </a:fld>
            <a:endParaRPr lang="en-US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A976F-F630-4FAF-B332-034E46A724C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27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88AFA8-0ABD-4EE2-A969-2A5671FE4886}" type="datetimeFigureOut">
              <a:rPr lang="en-US"/>
              <a:pPr>
                <a:defRPr/>
              </a:pPr>
              <a:t>5/9/2013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83B629-B8DF-41D7-84A8-A89D78DAA60D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4286256"/>
            <a:ext cx="2928958" cy="2519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  <p:style>
          <a:lnRef idx="1">
            <a:schemeClr val="dk1"/>
          </a:lnRef>
          <a:fillRef idx="1003">
            <a:schemeClr val="lt2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60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</a:t>
            </a:r>
            <a:r>
              <a:rPr lang="es-MX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IRECCIÓN DE </a:t>
            </a:r>
            <a:r>
              <a:rPr lang="es-MX" sz="54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</a:t>
            </a:r>
            <a:r>
              <a:rPr lang="es-MX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COLOGÍA</a:t>
            </a:r>
            <a:endParaRPr lang="es-MX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71538" y="3748102"/>
            <a:ext cx="6700862" cy="2324104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s-MX" sz="5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Garamond Pro" pitchFamily="18" charset="0"/>
              </a:rPr>
              <a:t>“EL TEXCAL”</a:t>
            </a:r>
          </a:p>
          <a:p>
            <a:pPr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ü"/>
              <a:defRPr/>
            </a:pPr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Garamond Pro" pitchFamily="18" charset="0"/>
              </a:rPr>
              <a:t>ANTECEDENTES</a:t>
            </a:r>
          </a:p>
          <a:p>
            <a:pPr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ü"/>
              <a:defRPr/>
            </a:pPr>
            <a:r>
              <a:rPr lang="es-MX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Garamond Pro" pitchFamily="18" charset="0"/>
              </a:rPr>
              <a:t>P</a:t>
            </a:r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Garamond Pro" pitchFamily="18" charset="0"/>
              </a:rPr>
              <a:t>ROBLEMÁTICA </a:t>
            </a:r>
            <a:r>
              <a:rPr lang="es-MX" sz="3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Garamond Pro" pitchFamily="18" charset="0"/>
              </a:rPr>
              <a:t>A</a:t>
            </a:r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Garamond Pro" pitchFamily="18" charset="0"/>
              </a:rPr>
              <a:t>CTUAL.</a:t>
            </a:r>
          </a:p>
          <a:p>
            <a:pPr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ü"/>
              <a:defRPr/>
            </a:pPr>
            <a:r>
              <a:rPr lang="es-MX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Garamond Pro" pitchFamily="18" charset="0"/>
              </a:rPr>
              <a:t>A</a:t>
            </a:r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Garamond Pro" pitchFamily="18" charset="0"/>
              </a:rPr>
              <a:t>CCIONES </a:t>
            </a:r>
            <a:r>
              <a:rPr lang="es-MX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Garamond Pro" pitchFamily="18" charset="0"/>
              </a:rPr>
              <a:t>E</a:t>
            </a:r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Garamond Pro" pitchFamily="18" charset="0"/>
              </a:rPr>
              <a:t>STRATÉGICAS.</a:t>
            </a:r>
            <a:endParaRPr lang="es-MX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obe Garamond Pro" pitchFamily="18" charset="0"/>
            </a:endParaRPr>
          </a:p>
        </p:txBody>
      </p:sp>
      <p:pic>
        <p:nvPicPr>
          <p:cNvPr id="1031" name="Picture 7" descr="C:\Users\Rodrigo\Downloads\logojiutep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42852"/>
            <a:ext cx="2514600" cy="1943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:\Users\Rodrigo\Documents\Texcal-invasion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566863"/>
            <a:ext cx="4197350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Título"/>
          <p:cNvSpPr>
            <a:spLocks noGrp="1"/>
          </p:cNvSpPr>
          <p:nvPr>
            <p:ph type="title"/>
          </p:nvPr>
        </p:nvSpPr>
        <p:spPr>
          <a:xfrm>
            <a:off x="0" y="-71462"/>
            <a:ext cx="5143504" cy="3368676"/>
          </a:xfrm>
        </p:spPr>
        <p:txBody>
          <a:bodyPr>
            <a:noAutofit/>
          </a:bodyPr>
          <a:lstStyle/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* SOBRE EXPLOTACION </a:t>
            </a:r>
            <a:br>
              <a:rPr lang="es-E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es-E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DE LOS RECURSOS NATURALES </a:t>
            </a:r>
            <a:br>
              <a:rPr lang="es-E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es-E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es-E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es-E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es-E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es-MX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1268" name="Picture 3" descr="C:\Users\Rodrigo\Documents\Texcal-invasion\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4143375"/>
            <a:ext cx="3536950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C:\Users\Rodrigo\Documents\Texcal-invasion\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438" y="571500"/>
            <a:ext cx="3619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2" descr="C:\Users\Rodrigo\Documents\Texcal-invasion\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3571875"/>
            <a:ext cx="4333875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VENTA ILEGAL DE LA TIERRA </a:t>
            </a:r>
            <a:br>
              <a:rPr lang="es-ES" sz="4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es-MX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 cstate="print"/>
          <a:srcRect l="1949" t="3410" r="1949" b="3410"/>
          <a:stretch>
            <a:fillRect/>
          </a:stretch>
        </p:blipFill>
        <p:spPr bwMode="auto">
          <a:xfrm>
            <a:off x="3441700" y="3667125"/>
            <a:ext cx="5273675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 descr="C:\Users\Rodrigo\Documents\Texcal-invasion\4.JPG"/>
          <p:cNvPicPr>
            <a:picLocks noChangeAspect="1" noChangeArrowheads="1"/>
          </p:cNvPicPr>
          <p:nvPr/>
        </p:nvPicPr>
        <p:blipFill>
          <a:blip r:embed="rId3" cstate="print"/>
          <a:srcRect l="20120" t="3757" b="16096"/>
          <a:stretch>
            <a:fillRect/>
          </a:stretch>
        </p:blipFill>
        <p:spPr bwMode="auto">
          <a:xfrm>
            <a:off x="500063" y="1000125"/>
            <a:ext cx="4059237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8813" y="928688"/>
            <a:ext cx="1905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CONTAMINACION DE LOS MANTOS ACUIFEROS (PRESENCIA DE COLIFORMES FECALES Y BIFENILOS POLICLORADOS)</a:t>
            </a:r>
            <a:br>
              <a:rPr lang="es-E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es-MX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44" y="1428736"/>
            <a:ext cx="2461399" cy="2434308"/>
          </a:xfrm>
          <a:effectLst>
            <a:softEdge rad="112500"/>
          </a:effectLst>
        </p:spPr>
      </p:pic>
      <p:pic>
        <p:nvPicPr>
          <p:cNvPr id="5" name="Picture 4" descr="15) Texcal"/>
          <p:cNvPicPr>
            <a:picLocks noChangeAspect="1" noChangeArrowheads="1"/>
          </p:cNvPicPr>
          <p:nvPr/>
        </p:nvPicPr>
        <p:blipFill>
          <a:blip r:embed="rId3" cstate="print">
            <a:lum bright="-8000" contrast="25000"/>
          </a:blip>
          <a:srcRect/>
          <a:stretch>
            <a:fillRect/>
          </a:stretch>
        </p:blipFill>
        <p:spPr bwMode="auto">
          <a:xfrm>
            <a:off x="571472" y="3952872"/>
            <a:ext cx="4857784" cy="2905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Texcal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57917" y="2207646"/>
            <a:ext cx="3143239" cy="4436064"/>
          </a:xfrm>
          <a:effectLst>
            <a:softEdge rad="112500"/>
          </a:effectLst>
        </p:spPr>
      </p:pic>
      <p:sp>
        <p:nvSpPr>
          <p:cNvPr id="13318" name="6 CuadroTexto"/>
          <p:cNvSpPr txBox="1">
            <a:spLocks noChangeArrowheads="1"/>
          </p:cNvSpPr>
          <p:nvPr/>
        </p:nvSpPr>
        <p:spPr bwMode="auto">
          <a:xfrm>
            <a:off x="2714625" y="1714500"/>
            <a:ext cx="30718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MX">
                <a:latin typeface="Book Antiqua" pitchFamily="18" charset="0"/>
              </a:rPr>
              <a:t>Como se ha reportado por el IMTA la Presencia de materia fecal en pozos y la presencia de Aceites de transformadores  en la Laguna de Hueyapan que se encuentran en niveles fuera de NOM.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TEXCAL</a:t>
            </a:r>
            <a:r>
              <a:rPr lang="es-MX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/>
            </a:r>
            <a:br>
              <a:rPr lang="es-MX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</a:rPr>
            </a:br>
            <a:endParaRPr lang="es-MX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/>
          <a:srcRect l="2953" t="14172" r="5907" b="4724"/>
          <a:stretch>
            <a:fillRect/>
          </a:stretch>
        </p:blipFill>
        <p:spPr bwMode="auto">
          <a:xfrm>
            <a:off x="0" y="1071563"/>
            <a:ext cx="9144000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Acciones estratégicas:</a:t>
            </a:r>
            <a:endParaRPr lang="es-MX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85750" y="1571625"/>
            <a:ext cx="4429125" cy="4525963"/>
          </a:xfrm>
        </p:spPr>
        <p:txBody>
          <a:bodyPr>
            <a:normAutofit fontScale="925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r>
              <a:rPr lang="es-MX" dirty="0" smtClean="0"/>
              <a:t>Reanudar mesas multidisciplinarias de trabajo.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r>
              <a:rPr lang="es-MX" dirty="0" smtClean="0"/>
              <a:t>Vinculación con CEAMA y PROFEPA para el seguimiento de las denuncias.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s-MX" dirty="0" smtClean="0"/>
              <a:t>	Participar conjuntamente con CEAMA y PROFEPA en los recorridos de inspección ocular.</a:t>
            </a:r>
          </a:p>
        </p:txBody>
      </p:sp>
      <p:pic>
        <p:nvPicPr>
          <p:cNvPr id="10242" name="Picture 2" descr="CEA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612032"/>
            <a:ext cx="2286016" cy="1959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tq_002559_g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071942"/>
            <a:ext cx="3393856" cy="2365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Rodrigo\Pictures\phontexcal\DSC00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6058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C:\Users\Rodrigo\Pictures\phontexcal\DSC0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784" y="2286008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C:\Users\Rodrigo\Pictures\phontexcal\DSC00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76" y="457200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C:\Users\Rodrigo\Pictures\phontexcal\DSC001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2000240"/>
            <a:ext cx="3454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 descr="C:\Users\Rodrigo\Pictures\phontexcal\DSC000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457200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CuadroTexto"/>
          <p:cNvSpPr txBox="1"/>
          <p:nvPr/>
        </p:nvSpPr>
        <p:spPr>
          <a:xfrm>
            <a:off x="500034" y="428604"/>
            <a:ext cx="8143932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s-MX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Se Reanudaron mesas de trabajo.</a:t>
            </a:r>
          </a:p>
          <a:p>
            <a:pPr>
              <a:defRPr/>
            </a:pPr>
            <a:endParaRPr lang="es-MX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  <p:sp>
        <p:nvSpPr>
          <p:cNvPr id="16392" name="9 CuadroTexto"/>
          <p:cNvSpPr txBox="1">
            <a:spLocks noChangeArrowheads="1"/>
          </p:cNvSpPr>
          <p:nvPr/>
        </p:nvSpPr>
        <p:spPr bwMode="auto">
          <a:xfrm>
            <a:off x="0" y="1143000"/>
            <a:ext cx="4286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buFont typeface="Wingdings" pitchFamily="2" charset="2"/>
              <a:buChar char="ü"/>
            </a:pPr>
            <a:r>
              <a:rPr lang="es-MX" sz="2000"/>
              <a:t>Seguimiento a las denuncias y el estado que guardan</a:t>
            </a:r>
          </a:p>
          <a:p>
            <a:pPr marL="177800" indent="-177800">
              <a:buFont typeface="Wingdings" pitchFamily="2" charset="2"/>
              <a:buChar char="ü"/>
            </a:pPr>
            <a:r>
              <a:rPr lang="es-MX" sz="2000"/>
              <a:t>Estudios técnicos para el redecreto del TEXCAL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s-MX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Arial" charset="0"/>
              </a:rPr>
              <a:t>Operativo “Inspección Ocular”</a:t>
            </a:r>
            <a:endParaRPr lang="es-MX" sz="32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41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es-MX" smtClean="0"/>
              <a:t>Participa:</a:t>
            </a:r>
          </a:p>
          <a:p>
            <a:pPr lvl="2" eaLnBrk="1" hangingPunct="1"/>
            <a:r>
              <a:rPr lang="es-MX" smtClean="0"/>
              <a:t>Elementos de la Fuerza Publica Estatal.</a:t>
            </a:r>
          </a:p>
          <a:p>
            <a:pPr lvl="2" eaLnBrk="1" hangingPunct="1"/>
            <a:r>
              <a:rPr lang="es-MX" smtClean="0"/>
              <a:t>Elementos de la Fuerza Publica del Municipio de Jiutepec.</a:t>
            </a:r>
          </a:p>
          <a:p>
            <a:pPr lvl="2" eaLnBrk="1" hangingPunct="1"/>
            <a:r>
              <a:rPr lang="es-MX" smtClean="0"/>
              <a:t>Inspectores de PROFEPA, CEAMA e Inspectores adscritos a la Dirección de Ecología 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s-MX" smtClean="0"/>
              <a:t>Lugar de encuentro:</a:t>
            </a:r>
          </a:p>
          <a:p>
            <a:pPr lvl="2" eaLnBrk="1" hangingPunct="1"/>
            <a:r>
              <a:rPr lang="es-MX" smtClean="0"/>
              <a:t>Bienes Comunales de Tejalpa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s-MX" smtClean="0"/>
              <a:t>Fecha y hora:</a:t>
            </a:r>
          </a:p>
          <a:p>
            <a:pPr lvl="2" eaLnBrk="1" hangingPunct="1"/>
            <a:r>
              <a:rPr lang="es-MX" smtClean="0"/>
              <a:t> 05/Septiembre/2008 </a:t>
            </a:r>
          </a:p>
          <a:p>
            <a:pPr lvl="2" eaLnBrk="1" hangingPunct="1"/>
            <a:r>
              <a:rPr lang="es-MX" smtClean="0"/>
              <a:t>10:00  a.m. </a:t>
            </a:r>
          </a:p>
        </p:txBody>
      </p:sp>
      <p:pic>
        <p:nvPicPr>
          <p:cNvPr id="29698" name="Picture 2" descr="G:\Ecofotos\DSC04310.JPG"/>
          <p:cNvPicPr>
            <a:picLocks noChangeAspect="1" noChangeArrowheads="1"/>
          </p:cNvPicPr>
          <p:nvPr/>
        </p:nvPicPr>
        <p:blipFill>
          <a:blip r:embed="rId2" cstate="print"/>
          <a:srcRect r="30396" b="17369"/>
          <a:stretch>
            <a:fillRect/>
          </a:stretch>
        </p:blipFill>
        <p:spPr bwMode="auto">
          <a:xfrm>
            <a:off x="5944228" y="4056969"/>
            <a:ext cx="2985490" cy="2658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Rodrigo\Pictures\Texcal-invasion\Texcal 05-09-08\P904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39052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C:\Users\Rodrigo\Pictures\Texcal-invasion\Texcal 05-09-08\P904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3" y="3786188"/>
            <a:ext cx="40957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C:\Users\Rodrigo\Pictures\Texcal-invasion\Texcal 05-09-08\P904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813" y="3714750"/>
            <a:ext cx="4191001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C:\Users\Rodrigo\Pictures\Texcal-invasion\Texcal 05-09-08\P90400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9575" y="571500"/>
            <a:ext cx="40671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8405813" y="0"/>
            <a:ext cx="738187" cy="6858000"/>
          </a:xfrm>
          <a:prstGeom prst="rect">
            <a:avLst/>
          </a:prstGeom>
          <a:noFill/>
        </p:spPr>
        <p:txBody>
          <a:bodyPr vert="vert">
            <a:spAutoFit/>
          </a:bodyPr>
          <a:lstStyle/>
          <a:p>
            <a:pPr algn="ctr">
              <a:defRPr/>
            </a:pPr>
            <a:r>
              <a:rPr lang="es-MX" sz="3600" dirty="0"/>
              <a:t>Recorrido 5 de Septiembre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Rodrigo\Pictures\Texcal-invasion\Texcal 05-09-08\P9040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38" y="-20638"/>
            <a:ext cx="4500563" cy="337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C:\Users\Rodrigo\Pictures\Texcal-invasion\Texcal 05-09-08\P9040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0" y="0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C:\Users\Rodrigo\Pictures\Texcal-invasion\Texcal 05-09-08\P9040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3500438"/>
            <a:ext cx="4476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C:\Users\Rodrigo\Pictures\Texcal-invasion\Texcal 05-09-08\P90400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27425"/>
            <a:ext cx="4440238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Rodrigo\Pictures\Texcal-invasion\Texcal 05-09-08\P9040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74613"/>
            <a:ext cx="4567237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Users\Rodrigo\Pictures\Texcal-invasion\Texcal 05-09-08\P9040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6250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C:\Users\Rodrigo\Pictures\Texcal-invasion\Texcal 05-09-08\P9040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88" y="3714750"/>
            <a:ext cx="414337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4 CuadroTexto"/>
          <p:cNvSpPr txBox="1">
            <a:spLocks noChangeArrowheads="1"/>
          </p:cNvSpPr>
          <p:nvPr/>
        </p:nvSpPr>
        <p:spPr bwMode="auto">
          <a:xfrm>
            <a:off x="0" y="3857625"/>
            <a:ext cx="4786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s-MX" sz="2400"/>
              <a:t>En el recorrido realizado en coordinación con las autoridades tanto estatales y federales.</a:t>
            </a:r>
          </a:p>
        </p:txBody>
      </p:sp>
      <p:sp>
        <p:nvSpPr>
          <p:cNvPr id="20486" name="5 CuadroTexto"/>
          <p:cNvSpPr txBox="1">
            <a:spLocks noChangeArrowheads="1"/>
          </p:cNvSpPr>
          <p:nvPr/>
        </p:nvSpPr>
        <p:spPr bwMode="auto">
          <a:xfrm>
            <a:off x="214313" y="5143500"/>
            <a:ext cx="41433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s-MX" sz="2000"/>
              <a:t>Se aseguraron:</a:t>
            </a:r>
          </a:p>
          <a:p>
            <a:r>
              <a:rPr lang="es-MX" sz="2000"/>
              <a:t>      6 hombres y 2 mujeres</a:t>
            </a:r>
          </a:p>
          <a:p>
            <a:pPr>
              <a:buFont typeface="Wingdings" pitchFamily="2" charset="2"/>
              <a:buChar char="v"/>
            </a:pPr>
            <a:r>
              <a:rPr lang="es-MX" sz="2000"/>
              <a:t>Delitos bajo la:</a:t>
            </a:r>
          </a:p>
          <a:p>
            <a:r>
              <a:rPr lang="es-MX" sz="2000"/>
              <a:t>      Ley forestal y la LEEPAEM.</a:t>
            </a:r>
          </a:p>
          <a:p>
            <a:r>
              <a:rPr lang="es-MX" sz="2000"/>
              <a:t>Presentados por PROFEPA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ANTECEDENTES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4400550" cy="4708525"/>
          </a:xfrm>
        </p:spPr>
        <p:txBody>
          <a:bodyPr>
            <a:normAutofit fontScale="92500"/>
          </a:bodyPr>
          <a:lstStyle/>
          <a:p>
            <a:pPr marL="548640" indent="-411480"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•"/>
              <a:defRPr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MUNICIPIO DE JIUTEPEC TIENE UNA             SUPERFICIE           TERRITORIAL DE 70.45 KM</a:t>
            </a:r>
            <a:r>
              <a:rPr lang="es-MX" baseline="30000" dirty="0" smtClean="0"/>
              <a:t>2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LOS CUAL EL 85 %  ZONA URBANA</a:t>
            </a:r>
          </a:p>
          <a:p>
            <a:pPr marL="548640" indent="-411480"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•"/>
              <a:defRPr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CUENTA CON 2 ANP`S </a:t>
            </a:r>
          </a:p>
          <a:p>
            <a:pPr marL="868680" lvl="1" indent="-283464" eaLnBrk="1" fontAlgn="auto" hangingPunct="1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SIERRA MONTE NEGRO </a:t>
            </a:r>
          </a:p>
          <a:p>
            <a:pPr marL="868680" lvl="1" indent="-283464" eaLnBrk="1" fontAlgn="auto" hangingPunct="1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TEXCAL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s-MX" dirty="0"/>
          </a:p>
        </p:txBody>
      </p:sp>
      <p:pic>
        <p:nvPicPr>
          <p:cNvPr id="3076" name="Picture 7" descr="C:\Mis documentos\Docs. de Rosi\Jiutepec\PDUM JIUTEPEC (SUME)\imagenes\mapa00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2847975"/>
            <a:ext cx="40386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G:\EL TEXCAL 05SEP08\IMG_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88" y="3406775"/>
            <a:ext cx="4600576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4" descr="G:\EL TEXCAL 05SEP08\IMG_0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9638" y="4000500"/>
            <a:ext cx="399573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 descr="G:\EL TEXCAL 05SEP08\IMG_0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75" y="0"/>
            <a:ext cx="5572125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4 CuadroTexto"/>
          <p:cNvSpPr txBox="1">
            <a:spLocks noChangeArrowheads="1"/>
          </p:cNvSpPr>
          <p:nvPr/>
        </p:nvSpPr>
        <p:spPr bwMode="auto">
          <a:xfrm>
            <a:off x="214313" y="428625"/>
            <a:ext cx="300037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s-MX" sz="2400"/>
              <a:t>Asegurados y procesados por delitos del Fuero Común</a:t>
            </a:r>
          </a:p>
          <a:p>
            <a:pPr algn="just"/>
            <a:r>
              <a:rPr lang="es-MX" sz="2400"/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es-MX" sz="2400"/>
              <a:t>Presentados por PROFEPA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28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804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Arial" charset="0"/>
              </a:rPr>
              <a:t>Recorridos en el Área impactada. </a:t>
            </a:r>
          </a:p>
        </p:txBody>
      </p:sp>
      <p:pic>
        <p:nvPicPr>
          <p:cNvPr id="22531" name="4 Imagen"/>
          <p:cNvPicPr>
            <a:picLocks noChangeAspect="1" noChangeArrowheads="1"/>
          </p:cNvPicPr>
          <p:nvPr/>
        </p:nvPicPr>
        <p:blipFill>
          <a:blip r:embed="rId2" cstate="print"/>
          <a:srcRect l="5315" t="14172" r="29823" b="34961"/>
          <a:stretch>
            <a:fillRect/>
          </a:stretch>
        </p:blipFill>
        <p:spPr bwMode="auto">
          <a:xfrm>
            <a:off x="1214438" y="1285875"/>
            <a:ext cx="68580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214313" y="5429250"/>
            <a:ext cx="871537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 algn="just">
              <a:buFont typeface="Wingdings" pitchFamily="2" charset="2"/>
              <a:buChar char="v"/>
              <a:defRPr/>
            </a:pPr>
            <a:r>
              <a:rPr lang="es-MX" sz="2000" b="1" dirty="0">
                <a:ln w="10541" cmpd="sng">
                  <a:noFill/>
                  <a:prstDash val="solid"/>
                </a:ln>
                <a:solidFill>
                  <a:srgbClr val="FF99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Regidores, Secretarios y Directivos preocupados por el avance de la mancha urbana realizan recorridos para constatar tan grave afectación ambiental y buscar las medidas necesarias para actuar.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drigo\Documents\maptexcal\catastrotexcal.jpg"/>
          <p:cNvPicPr>
            <a:picLocks noChangeAspect="1" noChangeArrowheads="1"/>
          </p:cNvPicPr>
          <p:nvPr/>
        </p:nvPicPr>
        <p:blipFill>
          <a:blip r:embed="rId2" cstate="print">
            <a:lum bright="1000"/>
          </a:blip>
          <a:srcRect t="11249" b="28121"/>
          <a:stretch>
            <a:fillRect/>
          </a:stretch>
        </p:blipFill>
        <p:spPr bwMode="auto">
          <a:xfrm>
            <a:off x="-32" y="1843722"/>
            <a:ext cx="5021342" cy="5014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86847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800" dirty="0" smtClean="0"/>
              <a:t>El 6 de Mayo de 1992 el  ejecutivo estatal decidió decretar el establecimiento de la zona sujeta a conservación ecológica 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14938" y="2500313"/>
            <a:ext cx="4500562" cy="4214812"/>
          </a:xfrm>
        </p:spPr>
        <p:txBody>
          <a:bodyPr>
            <a:normAutofit/>
          </a:bodyPr>
          <a:lstStyle/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es-ES" sz="2200" b="1" dirty="0" smtClean="0">
                <a:latin typeface="+mj-lt"/>
              </a:rPr>
              <a:t>Área de protección ecológica, con una  superficie de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s-ES" sz="2200" b="1" dirty="0" smtClean="0">
                <a:latin typeface="+mj-lt"/>
              </a:rPr>
              <a:t>	294-40-64 Has.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es-ES" sz="2200" b="1" dirty="0" smtClean="0">
                <a:latin typeface="+mj-lt"/>
              </a:rPr>
              <a:t>Área de uso urbano restringido, con una superficie de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s-ES" sz="2200" b="1" dirty="0" smtClean="0">
                <a:latin typeface="+mj-lt"/>
              </a:rPr>
              <a:t>	113-42-13 Has.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endParaRPr lang="es-ES" sz="22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es-ES" sz="2200" b="1" dirty="0" smtClean="0">
                <a:latin typeface="+mj-lt"/>
              </a:rPr>
              <a:t>Total:  407-82-77Has</a:t>
            </a:r>
            <a:endParaRPr lang="es-MX" sz="2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829576" cy="11620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400" b="1" dirty="0" smtClean="0"/>
              <a:t>MARCO NORMATIVO</a:t>
            </a:r>
            <a:br>
              <a:rPr lang="es-ES" sz="4400" b="1" dirty="0" smtClean="0"/>
            </a:br>
            <a:endParaRPr lang="es-MX" b="1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2"/>
          </p:nvPr>
        </p:nvSpPr>
        <p:spPr>
          <a:xfrm>
            <a:off x="285750" y="1714500"/>
            <a:ext cx="3286125" cy="46021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r>
              <a:rPr lang="es-ES" sz="1600" dirty="0" smtClean="0">
                <a:latin typeface="+mj-lt"/>
              </a:rPr>
              <a:t>DECRETO DEL ÁREA SUJETA A CONSERVACIÓN ECOLÓGICA “EL TEXCAL” 1992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endParaRPr lang="es-ES_tradnl" sz="1600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r>
              <a:rPr lang="es-ES_tradnl" sz="1600" dirty="0" smtClean="0">
                <a:latin typeface="+mj-lt"/>
              </a:rPr>
              <a:t>LEY DEL EQUILIBRIO ECOLÓGICO Y LA PROTECCIÓN AL AMBIENTE DEL ESTADO DE MORELOS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endParaRPr lang="es-ES_tradnl" sz="1600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r>
              <a:rPr lang="es-MX" sz="1600" dirty="0" smtClean="0">
                <a:latin typeface="+mj-lt"/>
              </a:rPr>
              <a:t>REGLAMENTO DE PROTECCION AL MEDIO AMBIENTE DEL MUNICIPIO DE JIUTEPEC, MORELOS</a:t>
            </a:r>
            <a:endParaRPr lang="es-MX" sz="1600" dirty="0">
              <a:latin typeface="+mj-lt"/>
            </a:endParaRPr>
          </a:p>
        </p:txBody>
      </p:sp>
      <p:pic>
        <p:nvPicPr>
          <p:cNvPr id="5124" name="Picture 2" descr="C:\Users\Rodrigo\Documents\Texcal-invasion\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75" y="2071688"/>
            <a:ext cx="4476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" descr="Equilibrio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75" y="3989388"/>
            <a:ext cx="2173288" cy="2654300"/>
          </a:xfrm>
          <a:noFill/>
        </p:spPr>
      </p:pic>
      <p:pic>
        <p:nvPicPr>
          <p:cNvPr id="5126" name="Picture 11" descr="Decreto texc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9550" y="714375"/>
            <a:ext cx="2227263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MEDIO FÍSICO</a:t>
            </a:r>
            <a:endParaRPr lang="es-ES" sz="40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676400"/>
            <a:ext cx="3886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La región se localiza en una de las zonas de mayor biodiversidad del país. En ella se encuentran el área Sujeta a protección Ecológica.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	“El Texcal”</a:t>
            </a:r>
          </a:p>
        </p:txBody>
      </p:sp>
      <p:pic>
        <p:nvPicPr>
          <p:cNvPr id="6148" name="Picture 4" descr="15) Texcal"/>
          <p:cNvPicPr>
            <a:picLocks noChangeAspect="1" noChangeArrowheads="1"/>
          </p:cNvPicPr>
          <p:nvPr/>
        </p:nvPicPr>
        <p:blipFill>
          <a:blip r:embed="rId2" cstate="print">
            <a:lum bright="-4000" contrast="42000"/>
          </a:blip>
          <a:srcRect/>
          <a:stretch>
            <a:fillRect/>
          </a:stretch>
        </p:blipFill>
        <p:spPr bwMode="auto">
          <a:xfrm>
            <a:off x="4914900" y="1676400"/>
            <a:ext cx="3695700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6" descr="\\Rocio\jiutepec\fotos\Fotos 2\16) balneario texcal.jpg"/>
          <p:cNvPicPr>
            <a:picLocks noChangeAspect="1" noChangeArrowheads="1"/>
          </p:cNvPicPr>
          <p:nvPr/>
        </p:nvPicPr>
        <p:blipFill>
          <a:blip r:embed="rId3" cstate="print">
            <a:lum bright="-2000" contrast="20000"/>
          </a:blip>
          <a:srcRect/>
          <a:stretch>
            <a:fillRect/>
          </a:stretch>
        </p:blipFill>
        <p:spPr bwMode="auto">
          <a:xfrm>
            <a:off x="762000" y="3981450"/>
            <a:ext cx="3886200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800600" y="4267200"/>
            <a:ext cx="3886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v"/>
              <a:defRPr/>
            </a:pP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Esta reserva presenta graves problemáticas de invasiones, se considera que ha perdido el </a:t>
            </a: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  <a:sym typeface="Symbol"/>
              </a:rPr>
              <a:t></a:t>
            </a: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50% del área original, debido a la expansión de la mancha urbana.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835150" y="642918"/>
            <a:ext cx="5543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cs typeface="+mn-cs"/>
              </a:rPr>
              <a:t>SERVICIOS AMBIENTALES</a:t>
            </a:r>
          </a:p>
        </p:txBody>
      </p:sp>
      <p:pic>
        <p:nvPicPr>
          <p:cNvPr id="7171" name="Picture 5" descr="IMG_0003"/>
          <p:cNvPicPr>
            <a:picLocks noChangeAspect="1" noChangeArrowheads="1"/>
          </p:cNvPicPr>
          <p:nvPr/>
        </p:nvPicPr>
        <p:blipFill>
          <a:blip r:embed="rId2" cstate="print">
            <a:lum bright="6000" contrast="8000"/>
          </a:blip>
          <a:srcRect/>
          <a:stretch>
            <a:fillRect/>
          </a:stretch>
        </p:blipFill>
        <p:spPr bwMode="auto">
          <a:xfrm>
            <a:off x="514350" y="1268413"/>
            <a:ext cx="3914775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4859338" y="2565400"/>
            <a:ext cx="3960812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50000"/>
              </a:spcBef>
              <a:buFontTx/>
              <a:buChar char="•"/>
            </a:pPr>
            <a:r>
              <a:rPr lang="es-ES" sz="2000">
                <a:latin typeface="Book Antiqua" pitchFamily="18" charset="0"/>
              </a:rPr>
              <a:t>FILTRACION AL SUBSUELO</a:t>
            </a:r>
          </a:p>
          <a:p>
            <a:pPr marL="174625" indent="-174625">
              <a:spcBef>
                <a:spcPct val="50000"/>
              </a:spcBef>
              <a:buFontTx/>
              <a:buChar char="•"/>
            </a:pPr>
            <a:r>
              <a:rPr lang="es-ES" sz="2000">
                <a:latin typeface="Book Antiqua" pitchFamily="18" charset="0"/>
              </a:rPr>
              <a:t>RECARGA DE LOS MANTOS ACUIFEROS</a:t>
            </a:r>
          </a:p>
          <a:p>
            <a:pPr marL="174625" indent="-174625">
              <a:spcBef>
                <a:spcPct val="50000"/>
              </a:spcBef>
              <a:buFontTx/>
              <a:buChar char="•"/>
            </a:pPr>
            <a:r>
              <a:rPr lang="es-ES" sz="2000">
                <a:latin typeface="Book Antiqua" pitchFamily="18" charset="0"/>
              </a:rPr>
              <a:t>CAPTURA DE CO</a:t>
            </a:r>
            <a:r>
              <a:rPr lang="es-ES" sz="1400">
                <a:latin typeface="Book Antiqua" pitchFamily="18" charset="0"/>
              </a:rPr>
              <a:t>2</a:t>
            </a:r>
            <a:endParaRPr lang="es-ES" sz="2000" baseline="30000">
              <a:latin typeface="Book Antiqua" pitchFamily="18" charset="0"/>
            </a:endParaRPr>
          </a:p>
          <a:p>
            <a:pPr marL="174625" indent="-174625">
              <a:spcBef>
                <a:spcPct val="50000"/>
              </a:spcBef>
              <a:buFontTx/>
              <a:buChar char="•"/>
            </a:pPr>
            <a:endParaRPr lang="es-ES" sz="200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P</a:t>
            </a:r>
            <a:r>
              <a:rPr lang="es-MX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ROBLEMÁTICA </a:t>
            </a:r>
            <a:r>
              <a:rPr lang="es-MX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A</a:t>
            </a:r>
            <a:r>
              <a:rPr lang="es-MX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CTUAL.</a:t>
            </a:r>
            <a:br>
              <a:rPr lang="es-MX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</a:rPr>
            </a:br>
            <a:endParaRPr lang="es-MX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 t="16534" b="4724"/>
          <a:stretch>
            <a:fillRect/>
          </a:stretch>
        </p:blipFill>
        <p:spPr bwMode="auto">
          <a:xfrm>
            <a:off x="0" y="1214438"/>
            <a:ext cx="914400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 t="14172" r="2953" b="4724"/>
          <a:stretch>
            <a:fillRect/>
          </a:stretch>
        </p:blipFill>
        <p:spPr bwMode="auto">
          <a:xfrm>
            <a:off x="285750" y="357188"/>
            <a:ext cx="8643938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0"/>
            <a:ext cx="4114800" cy="11620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600" b="1" dirty="0" smtClean="0"/>
              <a:t>PROBLEMÁTICA:</a:t>
            </a:r>
            <a:endParaRPr lang="es-MX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714480" y="1571612"/>
            <a:ext cx="7143768" cy="5286388"/>
          </a:xfrm>
        </p:spPr>
        <p:txBody>
          <a:bodyPr>
            <a:noAutofit/>
          </a:bodyPr>
          <a:lstStyle/>
          <a:p>
            <a:pPr marL="268288" indent="-268288"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es-E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ASENTAMIENTOS IRREGULARES </a:t>
            </a:r>
          </a:p>
          <a:p>
            <a:pPr marL="268288" indent="-268288"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s-E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&gt; 1000 FAMILIAS</a:t>
            </a:r>
          </a:p>
          <a:p>
            <a:pPr marL="268288" indent="-268288"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es-E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VENTA ILEGAL DE LA TIERRA </a:t>
            </a:r>
          </a:p>
          <a:p>
            <a:pPr marL="268288" indent="-268288"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es-E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SOBRE EXPLOTACION DE LOS RECURSOS NATURALES  </a:t>
            </a:r>
          </a:p>
          <a:p>
            <a:pPr marL="268288" indent="-268288"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es-E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CONTAMINACION DE LOS MANTOS ACUIFEROS (PRESENCIA DE COLIFORMES FECALES Y BIFENILOS POLICLORADOS)</a:t>
            </a:r>
          </a:p>
          <a:p>
            <a:pPr marL="268288" indent="-268288"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es-E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FALTA DE COMPROMISO DE LAS AUTORIDADES FEDERALES Y ESTATALES.</a:t>
            </a:r>
            <a:endParaRPr lang="es-MX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600" dirty="0" smtClean="0"/>
              <a:t>INVASIONES:</a:t>
            </a:r>
            <a:endParaRPr lang="es-MX" sz="3600" dirty="0"/>
          </a:p>
        </p:txBody>
      </p:sp>
      <p:pic>
        <p:nvPicPr>
          <p:cNvPr id="10243" name="5 Imagen"/>
          <p:cNvPicPr>
            <a:picLocks noChangeAspect="1" noChangeArrowheads="1"/>
          </p:cNvPicPr>
          <p:nvPr/>
        </p:nvPicPr>
        <p:blipFill>
          <a:blip r:embed="rId2" cstate="print"/>
          <a:srcRect l="5020" t="9448" r="29527" b="31181"/>
          <a:stretch>
            <a:fillRect/>
          </a:stretch>
        </p:blipFill>
        <p:spPr bwMode="auto">
          <a:xfrm>
            <a:off x="3857625" y="714375"/>
            <a:ext cx="500062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4 Imagen"/>
          <p:cNvPicPr>
            <a:picLocks noChangeAspect="1" noChangeArrowheads="1"/>
          </p:cNvPicPr>
          <p:nvPr/>
        </p:nvPicPr>
        <p:blipFill>
          <a:blip r:embed="rId3" cstate="print"/>
          <a:srcRect l="5020" t="9448" r="29527" b="31181"/>
          <a:stretch>
            <a:fillRect/>
          </a:stretch>
        </p:blipFill>
        <p:spPr bwMode="auto">
          <a:xfrm>
            <a:off x="285750" y="1670050"/>
            <a:ext cx="3357563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4" cstate="print"/>
          <a:srcRect l="974" r="1949" b="3410"/>
          <a:stretch>
            <a:fillRect/>
          </a:stretch>
        </p:blipFill>
        <p:spPr bwMode="auto">
          <a:xfrm>
            <a:off x="714375" y="4078288"/>
            <a:ext cx="373697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4786313" y="4429125"/>
            <a:ext cx="3857625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MX" dirty="0">
                <a:latin typeface="+mj-lt"/>
                <a:cs typeface="+mn-cs"/>
              </a:rPr>
              <a:t>	Se presentan los asentamientos principalmente a la periferia de la malla ciclónica </a:t>
            </a:r>
            <a:r>
              <a:rPr lang="es-MX" dirty="0" err="1">
                <a:latin typeface="+mj-lt"/>
                <a:cs typeface="+mn-cs"/>
              </a:rPr>
              <a:t>agravandose</a:t>
            </a:r>
            <a:r>
              <a:rPr lang="es-MX" dirty="0">
                <a:latin typeface="+mj-lt"/>
                <a:cs typeface="+mn-cs"/>
              </a:rPr>
              <a:t> mayormente en sitios colindantes a las Comunidades como San Lucas y Josefa Ortiz de Domínguez.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1040</TotalTime>
  <Words>435</Words>
  <Application>Microsoft Office PowerPoint</Application>
  <PresentationFormat>Presentación en pantalla (4:3)</PresentationFormat>
  <Paragraphs>75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Arial</vt:lpstr>
      <vt:lpstr>Lucida Sans</vt:lpstr>
      <vt:lpstr>Book Antiqua</vt:lpstr>
      <vt:lpstr>Wingdings 2</vt:lpstr>
      <vt:lpstr>Wingdings</vt:lpstr>
      <vt:lpstr>Wingdings 3</vt:lpstr>
      <vt:lpstr>Calibri</vt:lpstr>
      <vt:lpstr>Symbol</vt:lpstr>
      <vt:lpstr>Apex</vt:lpstr>
      <vt:lpstr>DIRECCIÓN DE ECOLOGÍA</vt:lpstr>
      <vt:lpstr>ANTECEDENTES</vt:lpstr>
      <vt:lpstr>El 6 de Mayo de 1992 el  ejecutivo estatal decidió decretar el establecimiento de la zona sujeta a conservación ecológica </vt:lpstr>
      <vt:lpstr>MARCO NORMATIVO </vt:lpstr>
      <vt:lpstr>MEDIO FÍSICO</vt:lpstr>
      <vt:lpstr>Diapositiva 6</vt:lpstr>
      <vt:lpstr>PROBLEMÁTICA ACTUAL. </vt:lpstr>
      <vt:lpstr>PROBLEMÁTICA:</vt:lpstr>
      <vt:lpstr>INVASIONES:</vt:lpstr>
      <vt:lpstr>* SOBRE EXPLOTACION  DE LOS RECURSOS NATURALES    </vt:lpstr>
      <vt:lpstr>VENTA ILEGAL DE LA TIERRA  </vt:lpstr>
      <vt:lpstr>CONTAMINACION DE LOS MANTOS ACUIFEROS (PRESENCIA DE COLIFORMES FECALES Y BIFENILOS POLICLORADOS) </vt:lpstr>
      <vt:lpstr>TEXCAL </vt:lpstr>
      <vt:lpstr>Acciones estratégicas:</vt:lpstr>
      <vt:lpstr>Diapositiva 15</vt:lpstr>
      <vt:lpstr>Operativo “Inspección Ocular”</vt:lpstr>
      <vt:lpstr>Diapositiva 17</vt:lpstr>
      <vt:lpstr>Diapositiva 18</vt:lpstr>
      <vt:lpstr>Diapositiva 19</vt:lpstr>
      <vt:lpstr>Diapositiva 20</vt:lpstr>
      <vt:lpstr>Recorridos en el Área impactada. </vt:lpstr>
    </vt:vector>
  </TitlesOfParts>
  <Company>porno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DIRECCIÓN DE ECOLOGÍA</dc:title>
  <cp:lastModifiedBy>Rodrigo</cp:lastModifiedBy>
  <cp:revision>62</cp:revision>
  <dcterms:created xsi:type="dcterms:W3CDTF">2008-09-03T08:29:56Z</dcterms:created>
  <dcterms:modified xsi:type="dcterms:W3CDTF">2013-05-09T22:02:20Z</dcterms:modified>
</cp:coreProperties>
</file>