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71" r:id="rId4"/>
    <p:sldId id="258" r:id="rId5"/>
    <p:sldId id="269" r:id="rId6"/>
    <p:sldId id="259" r:id="rId7"/>
    <p:sldId id="275" r:id="rId8"/>
    <p:sldId id="276" r:id="rId9"/>
    <p:sldId id="277" r:id="rId10"/>
    <p:sldId id="278" r:id="rId11"/>
    <p:sldId id="279" r:id="rId12"/>
    <p:sldId id="281" r:id="rId13"/>
    <p:sldId id="282" r:id="rId14"/>
    <p:sldId id="283" r:id="rId15"/>
    <p:sldId id="284" r:id="rId16"/>
    <p:sldId id="286" r:id="rId1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8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700FB5-BB5E-48A9-8B8D-873FE99EF035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9C9CB01B-65CE-4285-8A0F-03AB31793851}">
      <dgm:prSet phldrT="[Texto]" custT="1"/>
      <dgm:spPr/>
      <dgm:t>
        <a:bodyPr/>
        <a:lstStyle/>
        <a:p>
          <a:r>
            <a:rPr lang="es-MX" sz="600" b="1" dirty="0" smtClean="0">
              <a:latin typeface="Segoe UI" panose="020B0502040204020203" pitchFamily="34" charset="0"/>
              <a:cs typeface="Segoe UI" panose="020B0502040204020203" pitchFamily="34" charset="0"/>
            </a:rPr>
            <a:t>Forestal</a:t>
          </a:r>
          <a:endParaRPr lang="es-MX" sz="6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D91BF16-FCA5-47F8-B2B4-EC709F28CD65}" type="parTrans" cxnId="{C2BADBCB-2B76-49AA-9216-37075AF5999F}">
      <dgm:prSet/>
      <dgm:spPr/>
      <dgm:t>
        <a:bodyPr/>
        <a:lstStyle/>
        <a:p>
          <a:endParaRPr lang="es-MX" sz="20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A0DE5B8-3BAF-421C-9C2A-59107AD63C30}" type="sibTrans" cxnId="{C2BADBCB-2B76-49AA-9216-37075AF5999F}">
      <dgm:prSet/>
      <dgm:spPr/>
      <dgm:t>
        <a:bodyPr/>
        <a:lstStyle/>
        <a:p>
          <a:endParaRPr lang="es-MX" sz="20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BE0D28C-2639-448C-B64D-F35053675BCE}">
      <dgm:prSet phldrT="[Texto]" custT="1"/>
      <dgm:spPr/>
      <dgm:t>
        <a:bodyPr/>
        <a:lstStyle/>
        <a:p>
          <a:r>
            <a:rPr lang="es-MX" sz="600" b="1" dirty="0" smtClean="0">
              <a:latin typeface="Segoe UI" panose="020B0502040204020203" pitchFamily="34" charset="0"/>
              <a:cs typeface="Segoe UI" panose="020B0502040204020203" pitchFamily="34" charset="0"/>
            </a:rPr>
            <a:t>Pesquero</a:t>
          </a:r>
          <a:endParaRPr lang="es-MX" sz="6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139302A-B5CD-4BBA-9574-AF10D2090019}" type="parTrans" cxnId="{04980A82-D5FD-447C-BC0D-B6F06A44B0AF}">
      <dgm:prSet/>
      <dgm:spPr/>
      <dgm:t>
        <a:bodyPr/>
        <a:lstStyle/>
        <a:p>
          <a:endParaRPr lang="es-MX" sz="20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961D635-70CB-4906-9B3C-BBECD7456FE0}" type="sibTrans" cxnId="{04980A82-D5FD-447C-BC0D-B6F06A44B0AF}">
      <dgm:prSet/>
      <dgm:spPr/>
      <dgm:t>
        <a:bodyPr/>
        <a:lstStyle/>
        <a:p>
          <a:endParaRPr lang="es-MX" sz="20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8C1202F-552C-4192-90E5-B4F7ABE41A08}">
      <dgm:prSet phldrT="[Texto]" custT="1"/>
      <dgm:spPr/>
      <dgm:t>
        <a:bodyPr/>
        <a:lstStyle/>
        <a:p>
          <a:r>
            <a:rPr lang="es-MX" sz="600" b="1" dirty="0" smtClean="0">
              <a:latin typeface="Segoe UI" panose="020B0502040204020203" pitchFamily="34" charset="0"/>
              <a:cs typeface="Segoe UI" panose="020B0502040204020203" pitchFamily="34" charset="0"/>
            </a:rPr>
            <a:t>Turístico</a:t>
          </a:r>
          <a:endParaRPr lang="es-MX" sz="6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169EA7-E7BC-4D72-B1FE-51CEA98AF9E9}" type="parTrans" cxnId="{368B34B8-2C34-4027-825F-A5E2256C4C36}">
      <dgm:prSet/>
      <dgm:spPr/>
      <dgm:t>
        <a:bodyPr/>
        <a:lstStyle/>
        <a:p>
          <a:endParaRPr lang="es-MX" sz="20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3D3919F-2D41-455A-905D-02A75FB8510D}" type="sibTrans" cxnId="{368B34B8-2C34-4027-825F-A5E2256C4C36}">
      <dgm:prSet/>
      <dgm:spPr/>
      <dgm:t>
        <a:bodyPr/>
        <a:lstStyle/>
        <a:p>
          <a:endParaRPr lang="es-MX" sz="20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45AEE46-B356-471A-ADC0-9DD7A498C1FB}">
      <dgm:prSet phldrT="[Texto]" custT="1"/>
      <dgm:spPr/>
      <dgm:t>
        <a:bodyPr/>
        <a:lstStyle/>
        <a:p>
          <a:r>
            <a:rPr lang="es-MX" sz="600" b="1" dirty="0" smtClean="0">
              <a:latin typeface="Segoe UI" panose="020B0502040204020203" pitchFamily="34" charset="0"/>
              <a:cs typeface="Segoe UI" panose="020B0502040204020203" pitchFamily="34" charset="0"/>
            </a:rPr>
            <a:t>Agropecuario</a:t>
          </a:r>
          <a:endParaRPr lang="es-MX" sz="6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9BD16E-28DE-4ABD-AE10-1B2A65401A64}" type="parTrans" cxnId="{FE2C67CD-8035-409E-89D7-283D74F27123}">
      <dgm:prSet/>
      <dgm:spPr/>
      <dgm:t>
        <a:bodyPr/>
        <a:lstStyle/>
        <a:p>
          <a:endParaRPr lang="es-MX" sz="20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111BB44-ADE7-4BE9-8C10-1C658FE2C4C4}" type="sibTrans" cxnId="{FE2C67CD-8035-409E-89D7-283D74F27123}">
      <dgm:prSet/>
      <dgm:spPr/>
      <dgm:t>
        <a:bodyPr/>
        <a:lstStyle/>
        <a:p>
          <a:endParaRPr lang="es-MX" sz="20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02BE6C7-1257-4748-ABA1-73CFC044BBB7}">
      <dgm:prSet phldrT="[Texto]" custT="1"/>
      <dgm:spPr/>
      <dgm:t>
        <a:bodyPr/>
        <a:lstStyle/>
        <a:p>
          <a:r>
            <a:rPr lang="es-MX" sz="600" b="1" dirty="0" smtClean="0">
              <a:latin typeface="Segoe UI" panose="020B0502040204020203" pitchFamily="34" charset="0"/>
              <a:cs typeface="Segoe UI" panose="020B0502040204020203" pitchFamily="34" charset="0"/>
            </a:rPr>
            <a:t>Asentamientos humanos (SEDATU)</a:t>
          </a:r>
          <a:endParaRPr lang="es-MX" sz="6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7C8CFC8-F16D-4DF7-A293-79CDE5949C9E}" type="parTrans" cxnId="{7E1A37EE-1DE1-4526-B769-26B23DF482DF}">
      <dgm:prSet/>
      <dgm:spPr/>
      <dgm:t>
        <a:bodyPr/>
        <a:lstStyle/>
        <a:p>
          <a:endParaRPr lang="es-MX" sz="20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5CA893-C151-4D1E-8C22-867E1D45300F}" type="sibTrans" cxnId="{7E1A37EE-1DE1-4526-B769-26B23DF482DF}">
      <dgm:prSet/>
      <dgm:spPr/>
      <dgm:t>
        <a:bodyPr/>
        <a:lstStyle/>
        <a:p>
          <a:endParaRPr lang="es-MX" sz="20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61604E7-1066-4B09-836C-C707AF1A744E}" type="pres">
      <dgm:prSet presAssocID="{2F700FB5-BB5E-48A9-8B8D-873FE99EF0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47C6752-6F7B-4C02-9ABD-7E9A70A3209F}" type="pres">
      <dgm:prSet presAssocID="{9C9CB01B-65CE-4285-8A0F-03AB31793851}" presName="parentLin" presStyleCnt="0"/>
      <dgm:spPr/>
    </dgm:pt>
    <dgm:pt modelId="{E825E30F-E919-4F90-BBA8-3B037520968D}" type="pres">
      <dgm:prSet presAssocID="{9C9CB01B-65CE-4285-8A0F-03AB31793851}" presName="parentLeftMargin" presStyleLbl="node1" presStyleIdx="0" presStyleCnt="5"/>
      <dgm:spPr/>
      <dgm:t>
        <a:bodyPr/>
        <a:lstStyle/>
        <a:p>
          <a:endParaRPr lang="es-MX"/>
        </a:p>
      </dgm:t>
    </dgm:pt>
    <dgm:pt modelId="{42690610-7797-4482-B756-61C736872790}" type="pres">
      <dgm:prSet presAssocID="{9C9CB01B-65CE-4285-8A0F-03AB3179385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5377D4B-1A6A-444B-8AEB-A02572917A5C}" type="pres">
      <dgm:prSet presAssocID="{9C9CB01B-65CE-4285-8A0F-03AB31793851}" presName="negativeSpace" presStyleCnt="0"/>
      <dgm:spPr/>
    </dgm:pt>
    <dgm:pt modelId="{A7E16E19-9515-47ED-B782-BFFFA185104A}" type="pres">
      <dgm:prSet presAssocID="{9C9CB01B-65CE-4285-8A0F-03AB31793851}" presName="childText" presStyleLbl="conFgAcc1" presStyleIdx="0" presStyleCnt="5">
        <dgm:presLayoutVars>
          <dgm:bulletEnabled val="1"/>
        </dgm:presLayoutVars>
      </dgm:prSet>
      <dgm:spPr/>
    </dgm:pt>
    <dgm:pt modelId="{79D36039-52A9-478B-BDBD-DE4009B4B368}" type="pres">
      <dgm:prSet presAssocID="{2A0DE5B8-3BAF-421C-9C2A-59107AD63C30}" presName="spaceBetweenRectangles" presStyleCnt="0"/>
      <dgm:spPr/>
    </dgm:pt>
    <dgm:pt modelId="{2D71147E-5053-4A64-8F4A-2A74F7C7D427}" type="pres">
      <dgm:prSet presAssocID="{EBE0D28C-2639-448C-B64D-F35053675BCE}" presName="parentLin" presStyleCnt="0"/>
      <dgm:spPr/>
    </dgm:pt>
    <dgm:pt modelId="{98BA3B45-49F4-4C2A-86F0-1125F2CA1DDF}" type="pres">
      <dgm:prSet presAssocID="{EBE0D28C-2639-448C-B64D-F35053675BCE}" presName="parentLeftMargin" presStyleLbl="node1" presStyleIdx="0" presStyleCnt="5"/>
      <dgm:spPr/>
      <dgm:t>
        <a:bodyPr/>
        <a:lstStyle/>
        <a:p>
          <a:endParaRPr lang="es-MX"/>
        </a:p>
      </dgm:t>
    </dgm:pt>
    <dgm:pt modelId="{4439B0D9-A67C-4535-B19A-DB8319BF947B}" type="pres">
      <dgm:prSet presAssocID="{EBE0D28C-2639-448C-B64D-F35053675BC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DAD73B-5E47-481A-9E7F-2559B05061D7}" type="pres">
      <dgm:prSet presAssocID="{EBE0D28C-2639-448C-B64D-F35053675BCE}" presName="negativeSpace" presStyleCnt="0"/>
      <dgm:spPr/>
    </dgm:pt>
    <dgm:pt modelId="{0C28E923-84C6-4317-9F45-09DFEC0939AC}" type="pres">
      <dgm:prSet presAssocID="{EBE0D28C-2639-448C-B64D-F35053675BCE}" presName="childText" presStyleLbl="conFgAcc1" presStyleIdx="1" presStyleCnt="5">
        <dgm:presLayoutVars>
          <dgm:bulletEnabled val="1"/>
        </dgm:presLayoutVars>
      </dgm:prSet>
      <dgm:spPr/>
    </dgm:pt>
    <dgm:pt modelId="{5E74A7DE-8BC7-4EB1-B5E4-C76226515130}" type="pres">
      <dgm:prSet presAssocID="{2961D635-70CB-4906-9B3C-BBECD7456FE0}" presName="spaceBetweenRectangles" presStyleCnt="0"/>
      <dgm:spPr/>
    </dgm:pt>
    <dgm:pt modelId="{947B1B4E-4517-42C0-ADAF-70469707E5C3}" type="pres">
      <dgm:prSet presAssocID="{B8C1202F-552C-4192-90E5-B4F7ABE41A08}" presName="parentLin" presStyleCnt="0"/>
      <dgm:spPr/>
    </dgm:pt>
    <dgm:pt modelId="{7C52B050-C825-46FE-97DE-3E92AC0A2A3D}" type="pres">
      <dgm:prSet presAssocID="{B8C1202F-552C-4192-90E5-B4F7ABE41A08}" presName="parentLeftMargin" presStyleLbl="node1" presStyleIdx="1" presStyleCnt="5"/>
      <dgm:spPr/>
      <dgm:t>
        <a:bodyPr/>
        <a:lstStyle/>
        <a:p>
          <a:endParaRPr lang="es-MX"/>
        </a:p>
      </dgm:t>
    </dgm:pt>
    <dgm:pt modelId="{C7CC2430-A832-4748-B973-8E42988F13DE}" type="pres">
      <dgm:prSet presAssocID="{B8C1202F-552C-4192-90E5-B4F7ABE41A0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75339C-81DC-4572-8E26-A20D46BF0EC7}" type="pres">
      <dgm:prSet presAssocID="{B8C1202F-552C-4192-90E5-B4F7ABE41A08}" presName="negativeSpace" presStyleCnt="0"/>
      <dgm:spPr/>
    </dgm:pt>
    <dgm:pt modelId="{B1070EC5-14CF-4469-922B-AFD2DFA6769A}" type="pres">
      <dgm:prSet presAssocID="{B8C1202F-552C-4192-90E5-B4F7ABE41A08}" presName="childText" presStyleLbl="conFgAcc1" presStyleIdx="2" presStyleCnt="5">
        <dgm:presLayoutVars>
          <dgm:bulletEnabled val="1"/>
        </dgm:presLayoutVars>
      </dgm:prSet>
      <dgm:spPr/>
    </dgm:pt>
    <dgm:pt modelId="{38048EAF-39C1-4035-B3DA-13F08D7B85D3}" type="pres">
      <dgm:prSet presAssocID="{A3D3919F-2D41-455A-905D-02A75FB8510D}" presName="spaceBetweenRectangles" presStyleCnt="0"/>
      <dgm:spPr/>
    </dgm:pt>
    <dgm:pt modelId="{EC845307-D0E1-4C9D-B3E7-BF45BB59B7CC}" type="pres">
      <dgm:prSet presAssocID="{645AEE46-B356-471A-ADC0-9DD7A498C1FB}" presName="parentLin" presStyleCnt="0"/>
      <dgm:spPr/>
    </dgm:pt>
    <dgm:pt modelId="{1CDBD7F7-8A1B-4D36-A1D0-701897CA02C4}" type="pres">
      <dgm:prSet presAssocID="{645AEE46-B356-471A-ADC0-9DD7A498C1FB}" presName="parentLeftMargin" presStyleLbl="node1" presStyleIdx="2" presStyleCnt="5"/>
      <dgm:spPr/>
      <dgm:t>
        <a:bodyPr/>
        <a:lstStyle/>
        <a:p>
          <a:endParaRPr lang="es-MX"/>
        </a:p>
      </dgm:t>
    </dgm:pt>
    <dgm:pt modelId="{559C421A-F9CB-4949-A1CD-968D230FA97C}" type="pres">
      <dgm:prSet presAssocID="{645AEE46-B356-471A-ADC0-9DD7A498C1F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3BFA0FF-65AA-4F94-8A9B-ED4AFC46E6FC}" type="pres">
      <dgm:prSet presAssocID="{645AEE46-B356-471A-ADC0-9DD7A498C1FB}" presName="negativeSpace" presStyleCnt="0"/>
      <dgm:spPr/>
    </dgm:pt>
    <dgm:pt modelId="{B2357F6B-5BB5-4224-A906-4F061A8C50B9}" type="pres">
      <dgm:prSet presAssocID="{645AEE46-B356-471A-ADC0-9DD7A498C1FB}" presName="childText" presStyleLbl="conFgAcc1" presStyleIdx="3" presStyleCnt="5">
        <dgm:presLayoutVars>
          <dgm:bulletEnabled val="1"/>
        </dgm:presLayoutVars>
      </dgm:prSet>
      <dgm:spPr/>
    </dgm:pt>
    <dgm:pt modelId="{80A28DDB-3FF7-485B-9875-48CF72C8B1BA}" type="pres">
      <dgm:prSet presAssocID="{1111BB44-ADE7-4BE9-8C10-1C658FE2C4C4}" presName="spaceBetweenRectangles" presStyleCnt="0"/>
      <dgm:spPr/>
    </dgm:pt>
    <dgm:pt modelId="{689B624A-CD68-4765-A26C-7B25149898BF}" type="pres">
      <dgm:prSet presAssocID="{702BE6C7-1257-4748-ABA1-73CFC044BBB7}" presName="parentLin" presStyleCnt="0"/>
      <dgm:spPr/>
    </dgm:pt>
    <dgm:pt modelId="{29BD91FC-7B32-4979-9350-1DE6DFD26542}" type="pres">
      <dgm:prSet presAssocID="{702BE6C7-1257-4748-ABA1-73CFC044BBB7}" presName="parentLeftMargin" presStyleLbl="node1" presStyleIdx="3" presStyleCnt="5"/>
      <dgm:spPr/>
      <dgm:t>
        <a:bodyPr/>
        <a:lstStyle/>
        <a:p>
          <a:endParaRPr lang="es-MX"/>
        </a:p>
      </dgm:t>
    </dgm:pt>
    <dgm:pt modelId="{75D33D3B-757B-4C78-AC4B-5FF1A6591F4B}" type="pres">
      <dgm:prSet presAssocID="{702BE6C7-1257-4748-ABA1-73CFC044BBB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E226466-425E-4E82-9E62-E4C5F0951A9D}" type="pres">
      <dgm:prSet presAssocID="{702BE6C7-1257-4748-ABA1-73CFC044BBB7}" presName="negativeSpace" presStyleCnt="0"/>
      <dgm:spPr/>
    </dgm:pt>
    <dgm:pt modelId="{6D86468B-615A-46CC-91BB-8749432C84D8}" type="pres">
      <dgm:prSet presAssocID="{702BE6C7-1257-4748-ABA1-73CFC044BBB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F9D6B52-8D19-4DB0-8A6C-F92C78EF1A31}" type="presOf" srcId="{B8C1202F-552C-4192-90E5-B4F7ABE41A08}" destId="{7C52B050-C825-46FE-97DE-3E92AC0A2A3D}" srcOrd="0" destOrd="0" presId="urn:microsoft.com/office/officeart/2005/8/layout/list1"/>
    <dgm:cxn modelId="{7911F438-0F82-41EA-AEBA-963830670AD1}" type="presOf" srcId="{645AEE46-B356-471A-ADC0-9DD7A498C1FB}" destId="{1CDBD7F7-8A1B-4D36-A1D0-701897CA02C4}" srcOrd="0" destOrd="0" presId="urn:microsoft.com/office/officeart/2005/8/layout/list1"/>
    <dgm:cxn modelId="{07F5D61B-2B8B-4B34-9E09-E5D29AC4B348}" type="presOf" srcId="{9C9CB01B-65CE-4285-8A0F-03AB31793851}" destId="{E825E30F-E919-4F90-BBA8-3B037520968D}" srcOrd="0" destOrd="0" presId="urn:microsoft.com/office/officeart/2005/8/layout/list1"/>
    <dgm:cxn modelId="{C5AC124B-E580-43FA-8B3F-43627E4379AD}" type="presOf" srcId="{702BE6C7-1257-4748-ABA1-73CFC044BBB7}" destId="{75D33D3B-757B-4C78-AC4B-5FF1A6591F4B}" srcOrd="1" destOrd="0" presId="urn:microsoft.com/office/officeart/2005/8/layout/list1"/>
    <dgm:cxn modelId="{C88EC063-6E72-4C70-9A63-9CCBED15C621}" type="presOf" srcId="{2F700FB5-BB5E-48A9-8B8D-873FE99EF035}" destId="{D61604E7-1066-4B09-836C-C707AF1A744E}" srcOrd="0" destOrd="0" presId="urn:microsoft.com/office/officeart/2005/8/layout/list1"/>
    <dgm:cxn modelId="{FE8DB5AF-12A7-4E4B-BC62-D764E2127858}" type="presOf" srcId="{EBE0D28C-2639-448C-B64D-F35053675BCE}" destId="{4439B0D9-A67C-4535-B19A-DB8319BF947B}" srcOrd="1" destOrd="0" presId="urn:microsoft.com/office/officeart/2005/8/layout/list1"/>
    <dgm:cxn modelId="{E5D0E43E-8263-44EC-8F5E-9486F5021CD3}" type="presOf" srcId="{702BE6C7-1257-4748-ABA1-73CFC044BBB7}" destId="{29BD91FC-7B32-4979-9350-1DE6DFD26542}" srcOrd="0" destOrd="0" presId="urn:microsoft.com/office/officeart/2005/8/layout/list1"/>
    <dgm:cxn modelId="{B3CC8B93-9BAB-492D-A51B-70180C59162A}" type="presOf" srcId="{645AEE46-B356-471A-ADC0-9DD7A498C1FB}" destId="{559C421A-F9CB-4949-A1CD-968D230FA97C}" srcOrd="1" destOrd="0" presId="urn:microsoft.com/office/officeart/2005/8/layout/list1"/>
    <dgm:cxn modelId="{A3BFA428-F031-404E-9C7E-1A7D2F78B621}" type="presOf" srcId="{9C9CB01B-65CE-4285-8A0F-03AB31793851}" destId="{42690610-7797-4482-B756-61C736872790}" srcOrd="1" destOrd="0" presId="urn:microsoft.com/office/officeart/2005/8/layout/list1"/>
    <dgm:cxn modelId="{368B34B8-2C34-4027-825F-A5E2256C4C36}" srcId="{2F700FB5-BB5E-48A9-8B8D-873FE99EF035}" destId="{B8C1202F-552C-4192-90E5-B4F7ABE41A08}" srcOrd="2" destOrd="0" parTransId="{8C169EA7-E7BC-4D72-B1FE-51CEA98AF9E9}" sibTransId="{A3D3919F-2D41-455A-905D-02A75FB8510D}"/>
    <dgm:cxn modelId="{C2BADBCB-2B76-49AA-9216-37075AF5999F}" srcId="{2F700FB5-BB5E-48A9-8B8D-873FE99EF035}" destId="{9C9CB01B-65CE-4285-8A0F-03AB31793851}" srcOrd="0" destOrd="0" parTransId="{9D91BF16-FCA5-47F8-B2B4-EC709F28CD65}" sibTransId="{2A0DE5B8-3BAF-421C-9C2A-59107AD63C30}"/>
    <dgm:cxn modelId="{FE2C67CD-8035-409E-89D7-283D74F27123}" srcId="{2F700FB5-BB5E-48A9-8B8D-873FE99EF035}" destId="{645AEE46-B356-471A-ADC0-9DD7A498C1FB}" srcOrd="3" destOrd="0" parTransId="{D89BD16E-28DE-4ABD-AE10-1B2A65401A64}" sibTransId="{1111BB44-ADE7-4BE9-8C10-1C658FE2C4C4}"/>
    <dgm:cxn modelId="{58C043C1-9319-40E3-8127-F170479F39C1}" type="presOf" srcId="{EBE0D28C-2639-448C-B64D-F35053675BCE}" destId="{98BA3B45-49F4-4C2A-86F0-1125F2CA1DDF}" srcOrd="0" destOrd="0" presId="urn:microsoft.com/office/officeart/2005/8/layout/list1"/>
    <dgm:cxn modelId="{2BE6B7AC-C995-43E6-BD84-B5484B516204}" type="presOf" srcId="{B8C1202F-552C-4192-90E5-B4F7ABE41A08}" destId="{C7CC2430-A832-4748-B973-8E42988F13DE}" srcOrd="1" destOrd="0" presId="urn:microsoft.com/office/officeart/2005/8/layout/list1"/>
    <dgm:cxn modelId="{7E1A37EE-1DE1-4526-B769-26B23DF482DF}" srcId="{2F700FB5-BB5E-48A9-8B8D-873FE99EF035}" destId="{702BE6C7-1257-4748-ABA1-73CFC044BBB7}" srcOrd="4" destOrd="0" parTransId="{B7C8CFC8-F16D-4DF7-A293-79CDE5949C9E}" sibTransId="{A85CA893-C151-4D1E-8C22-867E1D45300F}"/>
    <dgm:cxn modelId="{04980A82-D5FD-447C-BC0D-B6F06A44B0AF}" srcId="{2F700FB5-BB5E-48A9-8B8D-873FE99EF035}" destId="{EBE0D28C-2639-448C-B64D-F35053675BCE}" srcOrd="1" destOrd="0" parTransId="{E139302A-B5CD-4BBA-9574-AF10D2090019}" sibTransId="{2961D635-70CB-4906-9B3C-BBECD7456FE0}"/>
    <dgm:cxn modelId="{BF1DD4B0-3340-4476-8CA5-9427C55047E4}" type="presParOf" srcId="{D61604E7-1066-4B09-836C-C707AF1A744E}" destId="{D47C6752-6F7B-4C02-9ABD-7E9A70A3209F}" srcOrd="0" destOrd="0" presId="urn:microsoft.com/office/officeart/2005/8/layout/list1"/>
    <dgm:cxn modelId="{457B4455-9758-4BC4-8D1F-E09F6B305C29}" type="presParOf" srcId="{D47C6752-6F7B-4C02-9ABD-7E9A70A3209F}" destId="{E825E30F-E919-4F90-BBA8-3B037520968D}" srcOrd="0" destOrd="0" presId="urn:microsoft.com/office/officeart/2005/8/layout/list1"/>
    <dgm:cxn modelId="{1BC89794-EE7E-4E7C-B84D-B9821D1CF633}" type="presParOf" srcId="{D47C6752-6F7B-4C02-9ABD-7E9A70A3209F}" destId="{42690610-7797-4482-B756-61C736872790}" srcOrd="1" destOrd="0" presId="urn:microsoft.com/office/officeart/2005/8/layout/list1"/>
    <dgm:cxn modelId="{A478E567-55E4-4D77-92C0-055A209EEB17}" type="presParOf" srcId="{D61604E7-1066-4B09-836C-C707AF1A744E}" destId="{05377D4B-1A6A-444B-8AEB-A02572917A5C}" srcOrd="1" destOrd="0" presId="urn:microsoft.com/office/officeart/2005/8/layout/list1"/>
    <dgm:cxn modelId="{646E7F75-B88C-441F-A848-EF40E858513B}" type="presParOf" srcId="{D61604E7-1066-4B09-836C-C707AF1A744E}" destId="{A7E16E19-9515-47ED-B782-BFFFA185104A}" srcOrd="2" destOrd="0" presId="urn:microsoft.com/office/officeart/2005/8/layout/list1"/>
    <dgm:cxn modelId="{D816CA1B-74BF-4E76-A34A-9CEB9062A1BC}" type="presParOf" srcId="{D61604E7-1066-4B09-836C-C707AF1A744E}" destId="{79D36039-52A9-478B-BDBD-DE4009B4B368}" srcOrd="3" destOrd="0" presId="urn:microsoft.com/office/officeart/2005/8/layout/list1"/>
    <dgm:cxn modelId="{B0C44F5C-6434-458F-A57F-19B85B26ED7A}" type="presParOf" srcId="{D61604E7-1066-4B09-836C-C707AF1A744E}" destId="{2D71147E-5053-4A64-8F4A-2A74F7C7D427}" srcOrd="4" destOrd="0" presId="urn:microsoft.com/office/officeart/2005/8/layout/list1"/>
    <dgm:cxn modelId="{F2988C61-2192-4E93-95FD-7B8139B20B68}" type="presParOf" srcId="{2D71147E-5053-4A64-8F4A-2A74F7C7D427}" destId="{98BA3B45-49F4-4C2A-86F0-1125F2CA1DDF}" srcOrd="0" destOrd="0" presId="urn:microsoft.com/office/officeart/2005/8/layout/list1"/>
    <dgm:cxn modelId="{0E7B53C5-B712-4C37-8F8B-058347479E4A}" type="presParOf" srcId="{2D71147E-5053-4A64-8F4A-2A74F7C7D427}" destId="{4439B0D9-A67C-4535-B19A-DB8319BF947B}" srcOrd="1" destOrd="0" presId="urn:microsoft.com/office/officeart/2005/8/layout/list1"/>
    <dgm:cxn modelId="{0C47BFF5-B49E-4A56-9EAF-96307D068BAD}" type="presParOf" srcId="{D61604E7-1066-4B09-836C-C707AF1A744E}" destId="{D6DAD73B-5E47-481A-9E7F-2559B05061D7}" srcOrd="5" destOrd="0" presId="urn:microsoft.com/office/officeart/2005/8/layout/list1"/>
    <dgm:cxn modelId="{C791D74C-F275-476C-AE5F-883D708296DC}" type="presParOf" srcId="{D61604E7-1066-4B09-836C-C707AF1A744E}" destId="{0C28E923-84C6-4317-9F45-09DFEC0939AC}" srcOrd="6" destOrd="0" presId="urn:microsoft.com/office/officeart/2005/8/layout/list1"/>
    <dgm:cxn modelId="{7A1046DA-6A70-4E56-9137-85D501B8CCDB}" type="presParOf" srcId="{D61604E7-1066-4B09-836C-C707AF1A744E}" destId="{5E74A7DE-8BC7-4EB1-B5E4-C76226515130}" srcOrd="7" destOrd="0" presId="urn:microsoft.com/office/officeart/2005/8/layout/list1"/>
    <dgm:cxn modelId="{5BBF8ADA-D1C6-4FAF-B623-4B46CD9D23C6}" type="presParOf" srcId="{D61604E7-1066-4B09-836C-C707AF1A744E}" destId="{947B1B4E-4517-42C0-ADAF-70469707E5C3}" srcOrd="8" destOrd="0" presId="urn:microsoft.com/office/officeart/2005/8/layout/list1"/>
    <dgm:cxn modelId="{D09A2021-B9F2-4C54-B84F-D6F3E08A57FF}" type="presParOf" srcId="{947B1B4E-4517-42C0-ADAF-70469707E5C3}" destId="{7C52B050-C825-46FE-97DE-3E92AC0A2A3D}" srcOrd="0" destOrd="0" presId="urn:microsoft.com/office/officeart/2005/8/layout/list1"/>
    <dgm:cxn modelId="{3C4DB300-BB7E-4471-8A33-A3AC5A12BBC3}" type="presParOf" srcId="{947B1B4E-4517-42C0-ADAF-70469707E5C3}" destId="{C7CC2430-A832-4748-B973-8E42988F13DE}" srcOrd="1" destOrd="0" presId="urn:microsoft.com/office/officeart/2005/8/layout/list1"/>
    <dgm:cxn modelId="{33230020-7B4A-401B-A96D-1F129673F5F8}" type="presParOf" srcId="{D61604E7-1066-4B09-836C-C707AF1A744E}" destId="{4175339C-81DC-4572-8E26-A20D46BF0EC7}" srcOrd="9" destOrd="0" presId="urn:microsoft.com/office/officeart/2005/8/layout/list1"/>
    <dgm:cxn modelId="{5F51648C-8ADD-4817-A21C-BCDD9A9F3A8D}" type="presParOf" srcId="{D61604E7-1066-4B09-836C-C707AF1A744E}" destId="{B1070EC5-14CF-4469-922B-AFD2DFA6769A}" srcOrd="10" destOrd="0" presId="urn:microsoft.com/office/officeart/2005/8/layout/list1"/>
    <dgm:cxn modelId="{D1F05A22-41EF-4A9E-A529-E91354E616A6}" type="presParOf" srcId="{D61604E7-1066-4B09-836C-C707AF1A744E}" destId="{38048EAF-39C1-4035-B3DA-13F08D7B85D3}" srcOrd="11" destOrd="0" presId="urn:microsoft.com/office/officeart/2005/8/layout/list1"/>
    <dgm:cxn modelId="{41275D26-D315-46E4-9558-8A9777157AF8}" type="presParOf" srcId="{D61604E7-1066-4B09-836C-C707AF1A744E}" destId="{EC845307-D0E1-4C9D-B3E7-BF45BB59B7CC}" srcOrd="12" destOrd="0" presId="urn:microsoft.com/office/officeart/2005/8/layout/list1"/>
    <dgm:cxn modelId="{A7307726-ADBA-442D-993D-8AA4DC701A47}" type="presParOf" srcId="{EC845307-D0E1-4C9D-B3E7-BF45BB59B7CC}" destId="{1CDBD7F7-8A1B-4D36-A1D0-701897CA02C4}" srcOrd="0" destOrd="0" presId="urn:microsoft.com/office/officeart/2005/8/layout/list1"/>
    <dgm:cxn modelId="{867A2647-8214-4394-8F5A-46F1A6A02844}" type="presParOf" srcId="{EC845307-D0E1-4C9D-B3E7-BF45BB59B7CC}" destId="{559C421A-F9CB-4949-A1CD-968D230FA97C}" srcOrd="1" destOrd="0" presId="urn:microsoft.com/office/officeart/2005/8/layout/list1"/>
    <dgm:cxn modelId="{448DE603-F8BB-4A13-993B-D193EE27703F}" type="presParOf" srcId="{D61604E7-1066-4B09-836C-C707AF1A744E}" destId="{13BFA0FF-65AA-4F94-8A9B-ED4AFC46E6FC}" srcOrd="13" destOrd="0" presId="urn:microsoft.com/office/officeart/2005/8/layout/list1"/>
    <dgm:cxn modelId="{12752035-D6AA-4228-A894-D0C5C26C8A9E}" type="presParOf" srcId="{D61604E7-1066-4B09-836C-C707AF1A744E}" destId="{B2357F6B-5BB5-4224-A906-4F061A8C50B9}" srcOrd="14" destOrd="0" presId="urn:microsoft.com/office/officeart/2005/8/layout/list1"/>
    <dgm:cxn modelId="{9E909723-CF25-4EB5-A388-4AD6F1DC4460}" type="presParOf" srcId="{D61604E7-1066-4B09-836C-C707AF1A744E}" destId="{80A28DDB-3FF7-485B-9875-48CF72C8B1BA}" srcOrd="15" destOrd="0" presId="urn:microsoft.com/office/officeart/2005/8/layout/list1"/>
    <dgm:cxn modelId="{A03E95C5-7256-43D6-944A-51437F56BA44}" type="presParOf" srcId="{D61604E7-1066-4B09-836C-C707AF1A744E}" destId="{689B624A-CD68-4765-A26C-7B25149898BF}" srcOrd="16" destOrd="0" presId="urn:microsoft.com/office/officeart/2005/8/layout/list1"/>
    <dgm:cxn modelId="{59574371-EAC3-4A96-B2E8-18A47E792A61}" type="presParOf" srcId="{689B624A-CD68-4765-A26C-7B25149898BF}" destId="{29BD91FC-7B32-4979-9350-1DE6DFD26542}" srcOrd="0" destOrd="0" presId="urn:microsoft.com/office/officeart/2005/8/layout/list1"/>
    <dgm:cxn modelId="{F606E4ED-D693-4917-AFB9-5FD848205A6A}" type="presParOf" srcId="{689B624A-CD68-4765-A26C-7B25149898BF}" destId="{75D33D3B-757B-4C78-AC4B-5FF1A6591F4B}" srcOrd="1" destOrd="0" presId="urn:microsoft.com/office/officeart/2005/8/layout/list1"/>
    <dgm:cxn modelId="{FE0FF520-A900-4FDF-A69E-7B6B7F8B051F}" type="presParOf" srcId="{D61604E7-1066-4B09-836C-C707AF1A744E}" destId="{CE226466-425E-4E82-9E62-E4C5F0951A9D}" srcOrd="17" destOrd="0" presId="urn:microsoft.com/office/officeart/2005/8/layout/list1"/>
    <dgm:cxn modelId="{6F8BB4C1-8353-4DF5-BCC4-1ADE9CAE3553}" type="presParOf" srcId="{D61604E7-1066-4B09-836C-C707AF1A744E}" destId="{6D86468B-615A-46CC-91BB-8749432C84D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16E19-9515-47ED-B782-BFFFA185104A}">
      <dsp:nvSpPr>
        <dsp:cNvPr id="0" name=""/>
        <dsp:cNvSpPr/>
      </dsp:nvSpPr>
      <dsp:spPr>
        <a:xfrm>
          <a:off x="0" y="136013"/>
          <a:ext cx="1872208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90610-7797-4482-B756-61C736872790}">
      <dsp:nvSpPr>
        <dsp:cNvPr id="0" name=""/>
        <dsp:cNvSpPr/>
      </dsp:nvSpPr>
      <dsp:spPr>
        <a:xfrm>
          <a:off x="93610" y="17933"/>
          <a:ext cx="1310545" cy="236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6" tIns="0" rIns="49536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Forestal</a:t>
          </a:r>
          <a:endParaRPr lang="es-MX" sz="6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05138" y="29461"/>
        <a:ext cx="1287489" cy="213104"/>
      </dsp:txXfrm>
    </dsp:sp>
    <dsp:sp modelId="{0C28E923-84C6-4317-9F45-09DFEC0939AC}">
      <dsp:nvSpPr>
        <dsp:cNvPr id="0" name=""/>
        <dsp:cNvSpPr/>
      </dsp:nvSpPr>
      <dsp:spPr>
        <a:xfrm>
          <a:off x="0" y="498893"/>
          <a:ext cx="1872208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9B0D9-A67C-4535-B19A-DB8319BF947B}">
      <dsp:nvSpPr>
        <dsp:cNvPr id="0" name=""/>
        <dsp:cNvSpPr/>
      </dsp:nvSpPr>
      <dsp:spPr>
        <a:xfrm>
          <a:off x="93610" y="380813"/>
          <a:ext cx="1310545" cy="2361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6" tIns="0" rIns="49536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Pesquero</a:t>
          </a:r>
          <a:endParaRPr lang="es-MX" sz="6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05138" y="392341"/>
        <a:ext cx="1287489" cy="213104"/>
      </dsp:txXfrm>
    </dsp:sp>
    <dsp:sp modelId="{B1070EC5-14CF-4469-922B-AFD2DFA6769A}">
      <dsp:nvSpPr>
        <dsp:cNvPr id="0" name=""/>
        <dsp:cNvSpPr/>
      </dsp:nvSpPr>
      <dsp:spPr>
        <a:xfrm>
          <a:off x="0" y="861773"/>
          <a:ext cx="1872208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C2430-A832-4748-B973-8E42988F13DE}">
      <dsp:nvSpPr>
        <dsp:cNvPr id="0" name=""/>
        <dsp:cNvSpPr/>
      </dsp:nvSpPr>
      <dsp:spPr>
        <a:xfrm>
          <a:off x="93610" y="743693"/>
          <a:ext cx="1310545" cy="2361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6" tIns="0" rIns="49536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Turístico</a:t>
          </a:r>
          <a:endParaRPr lang="es-MX" sz="6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05138" y="755221"/>
        <a:ext cx="1287489" cy="213104"/>
      </dsp:txXfrm>
    </dsp:sp>
    <dsp:sp modelId="{B2357F6B-5BB5-4224-A906-4F061A8C50B9}">
      <dsp:nvSpPr>
        <dsp:cNvPr id="0" name=""/>
        <dsp:cNvSpPr/>
      </dsp:nvSpPr>
      <dsp:spPr>
        <a:xfrm>
          <a:off x="0" y="1224653"/>
          <a:ext cx="1872208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C421A-F9CB-4949-A1CD-968D230FA97C}">
      <dsp:nvSpPr>
        <dsp:cNvPr id="0" name=""/>
        <dsp:cNvSpPr/>
      </dsp:nvSpPr>
      <dsp:spPr>
        <a:xfrm>
          <a:off x="93610" y="1106573"/>
          <a:ext cx="1310545" cy="2361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6" tIns="0" rIns="49536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Agropecuario</a:t>
          </a:r>
          <a:endParaRPr lang="es-MX" sz="6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05138" y="1118101"/>
        <a:ext cx="1287489" cy="213104"/>
      </dsp:txXfrm>
    </dsp:sp>
    <dsp:sp modelId="{6D86468B-615A-46CC-91BB-8749432C84D8}">
      <dsp:nvSpPr>
        <dsp:cNvPr id="0" name=""/>
        <dsp:cNvSpPr/>
      </dsp:nvSpPr>
      <dsp:spPr>
        <a:xfrm>
          <a:off x="0" y="1587533"/>
          <a:ext cx="1872208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33D3B-757B-4C78-AC4B-5FF1A6591F4B}">
      <dsp:nvSpPr>
        <dsp:cNvPr id="0" name=""/>
        <dsp:cNvSpPr/>
      </dsp:nvSpPr>
      <dsp:spPr>
        <a:xfrm>
          <a:off x="93610" y="1469453"/>
          <a:ext cx="1310545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6" tIns="0" rIns="49536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Asentamientos humanos (SEDATU)</a:t>
          </a:r>
          <a:endParaRPr lang="es-MX" sz="6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05138" y="1480981"/>
        <a:ext cx="1287489" cy="213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14/04/2016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14/04/2016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14/04/2016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SDS#6849\escudo y logotipos\escudo Morelos\Escud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1341438"/>
            <a:ext cx="371157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BRENDA\Downloads\ATT00001.jpg"/>
          <p:cNvPicPr>
            <a:picLocks noChangeAspect="1" noChangeArrowheads="1"/>
          </p:cNvPicPr>
          <p:nvPr userDrawn="1"/>
        </p:nvPicPr>
        <p:blipFill>
          <a:blip r:embed="rId3" cstate="print"/>
          <a:srcRect t="9384" b="15542"/>
          <a:stretch>
            <a:fillRect/>
          </a:stretch>
        </p:blipFill>
        <p:spPr bwMode="auto">
          <a:xfrm>
            <a:off x="7609344" y="5733256"/>
            <a:ext cx="1534656" cy="576064"/>
          </a:xfrm>
          <a:prstGeom prst="rect">
            <a:avLst/>
          </a:prstGeom>
          <a:noFill/>
        </p:spPr>
      </p:pic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4" cstate="print"/>
          <a:srcRect b="5529"/>
          <a:stretch>
            <a:fillRect/>
          </a:stretch>
        </p:blipFill>
        <p:spPr bwMode="auto">
          <a:xfrm>
            <a:off x="0" y="6390084"/>
            <a:ext cx="9144000" cy="46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 b="5529"/>
          <a:stretch>
            <a:fillRect/>
          </a:stretch>
        </p:blipFill>
        <p:spPr bwMode="auto">
          <a:xfrm>
            <a:off x="0" y="6390084"/>
            <a:ext cx="9144000" cy="46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D:\SDS#6849\escudo y logotipos\S. DESARROLLO SUSTENTABLE\SECRETARÍA DE DESARROLLO SUSTENTABLE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2231924" cy="73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BRENDA\Downloads\YosoySustentable solo.png"/>
          <p:cNvPicPr>
            <a:picLocks noChangeAspect="1" noChangeArrowheads="1"/>
          </p:cNvPicPr>
          <p:nvPr userDrawn="1"/>
        </p:nvPicPr>
        <p:blipFill>
          <a:blip r:embed="rId4" cstate="print"/>
          <a:srcRect b="19718"/>
          <a:stretch>
            <a:fillRect/>
          </a:stretch>
        </p:blipFill>
        <p:spPr bwMode="auto">
          <a:xfrm>
            <a:off x="179512" y="6021288"/>
            <a:ext cx="1877564" cy="26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BRENDA\Downloads\ATT00001.jpg"/>
          <p:cNvPicPr>
            <a:picLocks noChangeAspect="1" noChangeArrowheads="1"/>
          </p:cNvPicPr>
          <p:nvPr userDrawn="1"/>
        </p:nvPicPr>
        <p:blipFill>
          <a:blip r:embed="rId5" cstate="print"/>
          <a:srcRect t="9384" b="15542"/>
          <a:stretch>
            <a:fillRect/>
          </a:stretch>
        </p:blipFill>
        <p:spPr bwMode="auto">
          <a:xfrm>
            <a:off x="7609344" y="5733256"/>
            <a:ext cx="1534656" cy="576064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14/04/2016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14/04/2016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14/04/2016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14/04/2016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14/04/2016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14/04/2016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14/04/2016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14/04/2016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BAF9E-8BB5-498A-9BCA-25B7CD7A9E2D}" type="datetimeFigureOut">
              <a:rPr lang="es-MX" smtClean="0"/>
              <a:pPr/>
              <a:t>14/04/2016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2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707904" y="404664"/>
            <a:ext cx="4824536" cy="4215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smtClean="0">
                <a:latin typeface="Segoe UI" panose="020B0502040204020203" pitchFamily="34" charset="0"/>
                <a:cs typeface="Segoe UI" panose="020B0502040204020203" pitchFamily="34" charset="0"/>
              </a:rPr>
              <a:t>Integración. Gobierno del Estado</a:t>
            </a:r>
            <a:endParaRPr lang="es-MX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52" y="3499794"/>
            <a:ext cx="2184800" cy="198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75" y="3501753"/>
            <a:ext cx="2365949" cy="20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064" y="3493831"/>
            <a:ext cx="2303481" cy="20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sds\SEIARN\Indicadores\Ordenamiento_ecologico\estatal\IMG\20150619_1048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576" y="1484785"/>
            <a:ext cx="2960229" cy="190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bs.twimg.com/profile_images/530422154316103680/I4yHEG6C_400x400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8503" y="1484784"/>
            <a:ext cx="685046" cy="4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SEIARN\CERT\105_22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12" y="1484784"/>
            <a:ext cx="2843587" cy="19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321912" y="1484784"/>
            <a:ext cx="2843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Comisión Estatal de Reservas Territoriales, CERT</a:t>
            </a:r>
            <a:endParaRPr lang="es-MX" sz="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91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635896" y="278100"/>
            <a:ext cx="4824536" cy="4215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Integración. Ordenamiento Urbano. Programas y proyectos</a:t>
            </a:r>
            <a:endParaRPr lang="es-MX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94415" y="1943811"/>
            <a:ext cx="22825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/>
              <a:t>Yautepec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/>
              <a:t>Xochitepec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/>
              <a:t>Jojutla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/>
              <a:t>Axochiapan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/>
              <a:t>Cuernavaca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/>
              <a:t>Miacatlán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/>
              <a:t>Temixco</a:t>
            </a:r>
            <a:endParaRPr lang="es-MX" sz="2400" dirty="0"/>
          </a:p>
        </p:txBody>
      </p:sp>
      <p:pic>
        <p:nvPicPr>
          <p:cNvPr id="6" name="Picture 4" descr="C:\sds\SEIARN\Indicadores\Ordenamiento_urbano\Xochitepec\IMG-20160210-WA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60" y="3282639"/>
            <a:ext cx="3198655" cy="239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sds\SEIARN\Indicadores\Ordenamiento_urbano\Xochitepec\IMG-20150805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462" y="1752617"/>
            <a:ext cx="3969538" cy="238172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419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sds\Foro regional\105_2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3826316"/>
            <a:ext cx="3672407" cy="240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sds\Foro regional\IMG-20160223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93272"/>
            <a:ext cx="3744417" cy="23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sds\Foro regional\IMG-20160224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94350"/>
            <a:ext cx="3672408" cy="23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5" y="1294351"/>
            <a:ext cx="2232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Zacatepec, municipios zona sur</a:t>
            </a:r>
            <a:endParaRPr lang="es-MX" sz="1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860033" y="1304776"/>
            <a:ext cx="3386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Cuernavaca, municipios zona norponiente</a:t>
            </a:r>
            <a:endParaRPr lang="es-MX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448811" y="3831717"/>
            <a:ext cx="2915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Cuautla, municipios  zona oriente</a:t>
            </a:r>
            <a:endParaRPr lang="es-MX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95936" y="368660"/>
            <a:ext cx="4824536" cy="5040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Difusión en municipios</a:t>
            </a:r>
            <a:endParaRPr lang="es-MX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78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970506" y="339812"/>
            <a:ext cx="4945533" cy="6488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Difusión. Sector inmobiliario</a:t>
            </a:r>
            <a:endParaRPr lang="es-MX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4" descr="C:\sds\SEIARN\Indicadores\Ordenamiento_ecologico\estatal\IMG\11258821_749014918552057_7069140731909933994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96" y="1607236"/>
            <a:ext cx="3684328" cy="187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sds\SEIARN\Indicadores\Ordenamiento_ecologico\estatal\IMG\IMG-20150422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96" y="3531154"/>
            <a:ext cx="3684328" cy="214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sds\SEIARN\Indicadores\Ordenamiento_ecologico\estatal\IMG\IMG-20150205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20" y="1593267"/>
            <a:ext cx="3046306" cy="187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sds\SEIARN\Indicadores\Ordenamiento_ecologico\estatal\IMG\11156366_734456423341240_8419367254480696379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12" y="3515882"/>
            <a:ext cx="3118314" cy="216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558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01200" y="188640"/>
            <a:ext cx="5732449" cy="59855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Difusión. Sector profesional</a:t>
            </a:r>
            <a:endParaRPr lang="es-MX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958" y="2564904"/>
            <a:ext cx="4936910" cy="22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000816" y="2568523"/>
            <a:ext cx="2103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Cuautla, Colegio de Arquitectos</a:t>
            </a:r>
            <a:endParaRPr lang="es-MX" sz="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C:\sds\SEIARN\Indicadores\Ordenamiento_ecologico\estatal\IMG\IMG-20150620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841" y="2564904"/>
            <a:ext cx="3760949" cy="225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902646" y="2511187"/>
            <a:ext cx="2103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Cuernavaca, Colegio de Ingenieros</a:t>
            </a:r>
            <a:endParaRPr lang="es-MX" sz="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32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707904" y="188640"/>
            <a:ext cx="4873525" cy="7455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Generación de nueva información.</a:t>
            </a:r>
            <a:b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Riesgos hidrometeorológicos</a:t>
            </a:r>
            <a:endParaRPr lang="es-MX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5" descr="C:\sds\SEIARN\Indicadores\Riesgos\proteccion civil\IMG-20160115-WA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63" y="1473798"/>
            <a:ext cx="2852937" cy="185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sds\SEIARN\Indicadores\Riesgos\Inundaciones\img\reuniones\IMG-20150925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64" y="1484784"/>
            <a:ext cx="3546511" cy="185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69964" y="3059965"/>
            <a:ext cx="244827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MX" sz="6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Centro Estatal de Emergencias y Contingencias Ambientales</a:t>
            </a:r>
            <a:endParaRPr lang="es-MX" sz="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344136" y="1494549"/>
            <a:ext cx="244827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MX" sz="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Coordinación Estatal de Protección Civil</a:t>
            </a:r>
            <a:endParaRPr lang="es-MX" sz="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" descr="C:\sds\SEIARN\Indicadores\Riesgos\Inundaciones\img\reuniones\oe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0" y="3422507"/>
            <a:ext cx="3700437" cy="192402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sds\SEIARN\Indicadores\Riesgos\Inundaciones\img\reuniones\oes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7105" y="3553143"/>
            <a:ext cx="3269859" cy="17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287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sds\SEIARN\Indicadores\Ordenamiento_ecologico\opinión técnica\impacto urbano\Cuernavaca Condominio vertical Palmira\palmira_3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79" y="3767862"/>
            <a:ext cx="3498743" cy="19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sds\SEIARN\Indicadores\Ordenamiento_ecologico\opinión técnica\impacto ambiental\Xochitepec_Alpuyeca_residencial\2015-06-25 E2546 Condominio Residencial Alpuyeca\a1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9" y="1627302"/>
            <a:ext cx="2370515" cy="210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sds\SEIARN\Indicadores\Ordenamiento_ecologico\opinión técnica\impacto ambiental\Emiliano zapata Loma Bonita\pendien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4" y="3767863"/>
            <a:ext cx="2660037" cy="19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sds\SEIARN\Indicadores\Ordenamiento_ecologico\opinión técnica\impacto ambiental\cuernavaca coppel tlaltenango\tlaltenan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57" y="1562375"/>
            <a:ext cx="3069757" cy="203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5815" y="1608591"/>
            <a:ext cx="2952328" cy="199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3419872" y="260648"/>
            <a:ext cx="5472608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Análisis de proyectos</a:t>
            </a:r>
            <a:endParaRPr lang="es-MX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96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 txBox="1">
            <a:spLocks/>
          </p:cNvSpPr>
          <p:nvPr/>
        </p:nvSpPr>
        <p:spPr>
          <a:xfrm>
            <a:off x="214282" y="2071678"/>
            <a:ext cx="2757478" cy="247174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1600" smtClean="0"/>
              <a:t>Es un instrumento normativo básico, que permite orientar el emplazamiento geográfico de las actividades productivas, así como las modalidades de uso de los recursos y servicios ambientales, lo cual le convierte en un cimiento de la política ecológica.</a:t>
            </a:r>
            <a:endParaRPr lang="es-ES" sz="1600" dirty="0" smtClean="0"/>
          </a:p>
        </p:txBody>
      </p:sp>
      <p:grpSp>
        <p:nvGrpSpPr>
          <p:cNvPr id="15" name="Grupo 14"/>
          <p:cNvGrpSpPr/>
          <p:nvPr/>
        </p:nvGrpSpPr>
        <p:grpSpPr>
          <a:xfrm>
            <a:off x="3491880" y="1200808"/>
            <a:ext cx="5143536" cy="4213481"/>
            <a:chOff x="3357554" y="1071546"/>
            <a:chExt cx="5143536" cy="4213481"/>
          </a:xfrm>
        </p:grpSpPr>
        <p:cxnSp>
          <p:nvCxnSpPr>
            <p:cNvPr id="2" name="11 Conector recto"/>
            <p:cNvCxnSpPr/>
            <p:nvPr/>
          </p:nvCxnSpPr>
          <p:spPr>
            <a:xfrm flipV="1">
              <a:off x="3786182" y="2000240"/>
              <a:ext cx="1357322" cy="7858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3 Imagen" descr="CuernavacaMB1P407008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1868" y="2143116"/>
              <a:ext cx="4714876" cy="31419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perspectiveRelaxed"/>
              <a:lightRig rig="threePt" dir="t"/>
            </a:scene3d>
          </p:spPr>
        </p:pic>
        <p:pic>
          <p:nvPicPr>
            <p:cNvPr id="5" name="4 Imagen" descr="CuernavacaMB1P40700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04" y="1857364"/>
              <a:ext cx="1295376" cy="863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perspectiveRelaxed"/>
              <a:lightRig rig="threePt" dir="t"/>
            </a:scene3d>
          </p:spPr>
        </p:pic>
        <p:pic>
          <p:nvPicPr>
            <p:cNvPr id="6" name="5 Imagen" descr="CuernavacaMB1P40700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04" y="1500174"/>
              <a:ext cx="1295376" cy="863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perspectiveRelaxed"/>
              <a:lightRig rig="threePt" dir="t"/>
            </a:scene3d>
          </p:spPr>
        </p:pic>
        <p:pic>
          <p:nvPicPr>
            <p:cNvPr id="7" name="6 Imagen" descr="CuernavacaMB1P40700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9972" y="1071546"/>
              <a:ext cx="1295376" cy="863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perspectiveRelaxed"/>
              <a:lightRig rig="threePt" dir="t"/>
            </a:scene3d>
          </p:spPr>
        </p:pic>
        <p:sp>
          <p:nvSpPr>
            <p:cNvPr id="8" name="7 CuadroTexto"/>
            <p:cNvSpPr txBox="1"/>
            <p:nvPr/>
          </p:nvSpPr>
          <p:spPr>
            <a:xfrm>
              <a:off x="5643570" y="2357430"/>
              <a:ext cx="6429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solidFill>
                    <a:schemeClr val="bg1"/>
                  </a:solidFill>
                </a:rPr>
                <a:t>Ejidos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5429256" y="1571612"/>
              <a:ext cx="10001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err="1" smtClean="0">
                  <a:solidFill>
                    <a:schemeClr val="bg1"/>
                  </a:solidFill>
                </a:rPr>
                <a:t>Uso</a:t>
              </a:r>
              <a:r>
                <a:rPr lang="en-US" sz="700" dirty="0" smtClean="0">
                  <a:solidFill>
                    <a:schemeClr val="bg1"/>
                  </a:solidFill>
                </a:rPr>
                <a:t> del </a:t>
              </a:r>
              <a:r>
                <a:rPr lang="en-US" sz="700" dirty="0" err="1" smtClean="0">
                  <a:solidFill>
                    <a:schemeClr val="bg1"/>
                  </a:solidFill>
                </a:rPr>
                <a:t>suelo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715008" y="2000240"/>
              <a:ext cx="6429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solidFill>
                    <a:schemeClr val="bg1"/>
                  </a:solidFill>
                </a:rPr>
                <a:t>Colonias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13 Conector recto"/>
            <p:cNvCxnSpPr/>
            <p:nvPr/>
          </p:nvCxnSpPr>
          <p:spPr>
            <a:xfrm rot="10800000">
              <a:off x="6429388" y="2000240"/>
              <a:ext cx="1643074" cy="7858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9 Conector recto"/>
            <p:cNvCxnSpPr/>
            <p:nvPr/>
          </p:nvCxnSpPr>
          <p:spPr>
            <a:xfrm rot="5400000" flipH="1" flipV="1">
              <a:off x="3143240" y="2786058"/>
              <a:ext cx="2214578" cy="17859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21 Conector recto"/>
            <p:cNvCxnSpPr/>
            <p:nvPr/>
          </p:nvCxnSpPr>
          <p:spPr>
            <a:xfrm rot="16200000" flipV="1">
              <a:off x="6357950" y="2643182"/>
              <a:ext cx="2214578" cy="20717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1 Título"/>
          <p:cNvSpPr txBox="1">
            <a:spLocks/>
          </p:cNvSpPr>
          <p:nvPr/>
        </p:nvSpPr>
        <p:spPr>
          <a:xfrm>
            <a:off x="2843808" y="198370"/>
            <a:ext cx="6093663" cy="7254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¿</a:t>
            </a:r>
            <a:r>
              <a:rPr lang="en-US" sz="2400" b="1" dirty="0" err="1" smtClean="0"/>
              <a:t>Qué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es</a:t>
            </a:r>
            <a:r>
              <a:rPr lang="en-US" sz="2400" b="1" dirty="0" smtClean="0"/>
              <a:t> el </a:t>
            </a:r>
            <a:r>
              <a:rPr lang="en-US" sz="2400" b="1" dirty="0" err="1" smtClean="0"/>
              <a:t>Ordenamiento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Ecológico</a:t>
            </a:r>
            <a:r>
              <a:rPr lang="en-US" sz="2400" b="1" dirty="0" smtClean="0"/>
              <a:t> del </a:t>
            </a:r>
            <a:r>
              <a:rPr lang="en-US" sz="2400" b="1" dirty="0" err="1" smtClean="0"/>
              <a:t>Territorio</a:t>
            </a:r>
            <a:r>
              <a:rPr lang="en-US" sz="2400" b="1" dirty="0" smtClean="0"/>
              <a:t>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71376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:\Documents and Settings\Topiltzin\Mis documentos\Mis imágenes\Fotos UAEM-Alem-temp2\051Arrozal.jpg"/>
          <p:cNvPicPr>
            <a:picLocks noChangeAspect="1" noChangeArrowheads="1"/>
          </p:cNvPicPr>
          <p:nvPr/>
        </p:nvPicPr>
        <p:blipFill>
          <a:blip r:embed="rId2"/>
          <a:srcRect t="6250" b="6250"/>
          <a:stretch>
            <a:fillRect/>
          </a:stretch>
        </p:blipFill>
        <p:spPr bwMode="auto">
          <a:xfrm>
            <a:off x="2843808" y="947608"/>
            <a:ext cx="3549856" cy="232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76256"/>
            <a:ext cx="2368061" cy="35615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015118" y="332656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¿Qué fines tiene el OET?</a:t>
            </a:r>
            <a:endParaRPr lang="es-MX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234237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www.jornada.unam.mx/2012/11/10/fotos/030n2es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67" y="3501008"/>
            <a:ext cx="3600401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769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30" y="3068960"/>
            <a:ext cx="3016766" cy="274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31438"/>
            <a:ext cx="1224136" cy="109345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015118" y="332656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¿En qué consiste el OET?</a:t>
            </a:r>
            <a:endParaRPr lang="es-MX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46" y="1052736"/>
            <a:ext cx="7455812" cy="52731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5334372" cy="50618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011" y="4869160"/>
            <a:ext cx="3788375" cy="9633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796136" y="1412776"/>
            <a:ext cx="2664296" cy="2808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45221"/>
              </p:ext>
            </p:extLst>
          </p:nvPr>
        </p:nvGraphicFramePr>
        <p:xfrm>
          <a:off x="5392092" y="1700808"/>
          <a:ext cx="3641080" cy="310703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820540"/>
                <a:gridCol w="1820540"/>
              </a:tblGrid>
              <a:tr h="31203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Política General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Superficie</a:t>
                      </a:r>
                    </a:p>
                    <a:p>
                      <a:pPr algn="ctr" fontAlgn="ctr"/>
                      <a:r>
                        <a:rPr lang="es-MX" sz="1100" u="none" strike="noStrike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(porcentaje , %)</a:t>
                      </a:r>
                    </a:p>
                    <a:p>
                      <a:pPr algn="ctr" fontAlgn="ctr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12035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1" u="none" strike="noStrike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Aprovechamiento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38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1" u="none" strike="noStrike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Aprovechamiento - Protección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1" u="none" strike="noStrike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Aprovechamiento - Restauración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10.2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1" u="none" strike="noStrike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Área Natural </a:t>
                      </a:r>
                      <a:r>
                        <a:rPr lang="es-MX" sz="1100" b="1" u="none" strike="noStrike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Protegida con Programa de manejo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17.2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1" u="none" strike="noStrike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Preservación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11.4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1" u="none" strike="noStrike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Protección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1" u="none" strike="noStrike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Protección - Restauración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8.6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1" u="none" strike="noStrike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Restauración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7.6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555776" y="260648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Modelo de Ordenamiento Ecológico Regional del Estado de Morelos </a:t>
            </a:r>
            <a:endParaRPr lang="es-MX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24781"/>
            <a:ext cx="1224136" cy="109345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361012" y="1218238"/>
            <a:ext cx="3675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403 Unidades de Gestión Ambiental </a:t>
            </a:r>
            <a:endParaRPr lang="es-MX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63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26393" y="5401022"/>
            <a:ext cx="7418388" cy="476250"/>
            <a:chOff x="476" y="3702"/>
            <a:chExt cx="4673" cy="300"/>
          </a:xfrm>
        </p:grpSpPr>
        <p:sp>
          <p:nvSpPr>
            <p:cNvPr id="50" name="AutoShape 4"/>
            <p:cNvSpPr>
              <a:spLocks noChangeArrowheads="1"/>
            </p:cNvSpPr>
            <p:nvPr/>
          </p:nvSpPr>
          <p:spPr bwMode="auto">
            <a:xfrm>
              <a:off x="476" y="3702"/>
              <a:ext cx="4673" cy="300"/>
            </a:xfrm>
            <a:prstGeom prst="leftRightArrow">
              <a:avLst>
                <a:gd name="adj1" fmla="val 50000"/>
                <a:gd name="adj2" fmla="val 311533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s-MX"/>
            </a:p>
          </p:txBody>
        </p:sp>
        <p:sp>
          <p:nvSpPr>
            <p:cNvPr id="51" name="Rectangle 5"/>
            <p:cNvSpPr>
              <a:spLocks noChangeArrowheads="1"/>
            </p:cNvSpPr>
            <p:nvPr/>
          </p:nvSpPr>
          <p:spPr bwMode="auto">
            <a:xfrm>
              <a:off x="2245" y="3785"/>
              <a:ext cx="1338" cy="144"/>
            </a:xfrm>
            <a:prstGeom prst="rect">
              <a:avLst/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>
              <a:spAutoFit/>
            </a:bodyPr>
            <a:lstStyle/>
            <a:p>
              <a:r>
                <a:rPr lang="es-MX" altLang="es-MX" sz="1500" b="1">
                  <a:solidFill>
                    <a:schemeClr val="bg1"/>
                  </a:solidFill>
                  <a:latin typeface="Arial Narrow" panose="020B0606020202030204" pitchFamily="34" charset="0"/>
                </a:rPr>
                <a:t>Comité y Bitácora Ambiental</a:t>
              </a:r>
              <a:endParaRPr lang="es-MX" altLang="es-MX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61255" y="1352897"/>
            <a:ext cx="1371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altLang="es-MX" b="1" dirty="0">
                <a:solidFill>
                  <a:schemeClr val="hlink"/>
                </a:solidFill>
              </a:rPr>
              <a:t>Formulación</a:t>
            </a:r>
            <a:endParaRPr lang="es-MX" altLang="es-MX" dirty="0">
              <a:solidFill>
                <a:schemeClr val="hlin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1568" y="2124422"/>
            <a:ext cx="1454150" cy="555625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s-MX">
              <a:solidFill>
                <a:schemeClr val="bg1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42230" y="2183160"/>
            <a:ext cx="100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altLang="es-MX" sz="1500" b="1" dirty="0">
                <a:solidFill>
                  <a:schemeClr val="bg1"/>
                </a:solidFill>
                <a:latin typeface="Arial Narrow" panose="020B0606020202030204" pitchFamily="34" charset="0"/>
              </a:rPr>
              <a:t>Convenio de</a:t>
            </a:r>
          </a:p>
          <a:p>
            <a:r>
              <a:rPr lang="es-ES" altLang="es-MX" sz="1500" b="1" dirty="0">
                <a:solidFill>
                  <a:schemeClr val="bg1"/>
                </a:solidFill>
                <a:latin typeface="Arial Narrow" panose="020B0606020202030204" pitchFamily="34" charset="0"/>
              </a:rPr>
              <a:t>Coordinación</a:t>
            </a:r>
            <a:endParaRPr lang="es-MX" altLang="es-MX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37455" y="3321397"/>
            <a:ext cx="1181100" cy="322263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723205" y="3380135"/>
            <a:ext cx="52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altLang="es-MX" sz="1500" b="1">
                <a:solidFill>
                  <a:schemeClr val="bg1"/>
                </a:solidFill>
                <a:latin typeface="Arial Narrow" panose="020B0606020202030204" pitchFamily="34" charset="0"/>
              </a:rPr>
              <a:t>Comité</a:t>
            </a:r>
            <a:endParaRPr lang="es-MX" altLang="es-MX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50130" y="4311997"/>
            <a:ext cx="1579563" cy="350838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16843" y="4362797"/>
            <a:ext cx="8319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altLang="es-MX" sz="1700" b="1">
                <a:solidFill>
                  <a:schemeClr val="bg1"/>
                </a:solidFill>
                <a:latin typeface="Arial Narrow" panose="020B0606020202030204" pitchFamily="34" charset="0"/>
              </a:rPr>
              <a:t>Programa</a:t>
            </a:r>
            <a:endParaRPr lang="es-MX" altLang="es-MX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Freeform 13"/>
          <p:cNvSpPr>
            <a:spLocks noEditPoints="1"/>
          </p:cNvSpPr>
          <p:nvPr/>
        </p:nvSpPr>
        <p:spPr bwMode="auto">
          <a:xfrm>
            <a:off x="1012130" y="3638897"/>
            <a:ext cx="55563" cy="673100"/>
          </a:xfrm>
          <a:custGeom>
            <a:avLst/>
            <a:gdLst>
              <a:gd name="T0" fmla="*/ 14 w 35"/>
              <a:gd name="T1" fmla="*/ 3 h 424"/>
              <a:gd name="T2" fmla="*/ 21 w 35"/>
              <a:gd name="T3" fmla="*/ 386 h 424"/>
              <a:gd name="T4" fmla="*/ 21 w 35"/>
              <a:gd name="T5" fmla="*/ 388 h 424"/>
              <a:gd name="T6" fmla="*/ 21 w 35"/>
              <a:gd name="T7" fmla="*/ 390 h 424"/>
              <a:gd name="T8" fmla="*/ 18 w 35"/>
              <a:gd name="T9" fmla="*/ 390 h 424"/>
              <a:gd name="T10" fmla="*/ 16 w 35"/>
              <a:gd name="T11" fmla="*/ 390 h 424"/>
              <a:gd name="T12" fmla="*/ 14 w 35"/>
              <a:gd name="T13" fmla="*/ 390 h 424"/>
              <a:gd name="T14" fmla="*/ 14 w 35"/>
              <a:gd name="T15" fmla="*/ 390 h 424"/>
              <a:gd name="T16" fmla="*/ 12 w 35"/>
              <a:gd name="T17" fmla="*/ 388 h 424"/>
              <a:gd name="T18" fmla="*/ 12 w 35"/>
              <a:gd name="T19" fmla="*/ 386 h 424"/>
              <a:gd name="T20" fmla="*/ 6 w 35"/>
              <a:gd name="T21" fmla="*/ 3 h 424"/>
              <a:gd name="T22" fmla="*/ 8 w 35"/>
              <a:gd name="T23" fmla="*/ 3 h 424"/>
              <a:gd name="T24" fmla="*/ 8 w 35"/>
              <a:gd name="T25" fmla="*/ 2 h 424"/>
              <a:gd name="T26" fmla="*/ 10 w 35"/>
              <a:gd name="T27" fmla="*/ 0 h 424"/>
              <a:gd name="T28" fmla="*/ 10 w 35"/>
              <a:gd name="T29" fmla="*/ 0 h 424"/>
              <a:gd name="T30" fmla="*/ 12 w 35"/>
              <a:gd name="T31" fmla="*/ 0 h 424"/>
              <a:gd name="T32" fmla="*/ 14 w 35"/>
              <a:gd name="T33" fmla="*/ 2 h 424"/>
              <a:gd name="T34" fmla="*/ 14 w 35"/>
              <a:gd name="T35" fmla="*/ 2 h 424"/>
              <a:gd name="T36" fmla="*/ 14 w 35"/>
              <a:gd name="T37" fmla="*/ 3 h 424"/>
              <a:gd name="T38" fmla="*/ 14 w 35"/>
              <a:gd name="T39" fmla="*/ 3 h 424"/>
              <a:gd name="T40" fmla="*/ 35 w 35"/>
              <a:gd name="T41" fmla="*/ 379 h 424"/>
              <a:gd name="T42" fmla="*/ 18 w 35"/>
              <a:gd name="T43" fmla="*/ 424 h 424"/>
              <a:gd name="T44" fmla="*/ 0 w 35"/>
              <a:gd name="T45" fmla="*/ 379 h 424"/>
              <a:gd name="T46" fmla="*/ 35 w 35"/>
              <a:gd name="T47" fmla="*/ 379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" h="424">
                <a:moveTo>
                  <a:pt x="14" y="3"/>
                </a:moveTo>
                <a:lnTo>
                  <a:pt x="21" y="386"/>
                </a:lnTo>
                <a:lnTo>
                  <a:pt x="21" y="388"/>
                </a:lnTo>
                <a:lnTo>
                  <a:pt x="21" y="390"/>
                </a:lnTo>
                <a:lnTo>
                  <a:pt x="18" y="390"/>
                </a:lnTo>
                <a:lnTo>
                  <a:pt x="16" y="390"/>
                </a:lnTo>
                <a:lnTo>
                  <a:pt x="14" y="390"/>
                </a:lnTo>
                <a:lnTo>
                  <a:pt x="14" y="390"/>
                </a:lnTo>
                <a:lnTo>
                  <a:pt x="12" y="388"/>
                </a:lnTo>
                <a:lnTo>
                  <a:pt x="12" y="386"/>
                </a:lnTo>
                <a:lnTo>
                  <a:pt x="6" y="3"/>
                </a:lnTo>
                <a:lnTo>
                  <a:pt x="8" y="3"/>
                </a:lnTo>
                <a:lnTo>
                  <a:pt x="8" y="2"/>
                </a:lnTo>
                <a:lnTo>
                  <a:pt x="10" y="0"/>
                </a:lnTo>
                <a:lnTo>
                  <a:pt x="10" y="0"/>
                </a:lnTo>
                <a:lnTo>
                  <a:pt x="12" y="0"/>
                </a:lnTo>
                <a:lnTo>
                  <a:pt x="14" y="2"/>
                </a:lnTo>
                <a:lnTo>
                  <a:pt x="14" y="2"/>
                </a:lnTo>
                <a:lnTo>
                  <a:pt x="14" y="3"/>
                </a:lnTo>
                <a:lnTo>
                  <a:pt x="14" y="3"/>
                </a:lnTo>
                <a:close/>
                <a:moveTo>
                  <a:pt x="35" y="379"/>
                </a:moveTo>
                <a:lnTo>
                  <a:pt x="18" y="424"/>
                </a:lnTo>
                <a:lnTo>
                  <a:pt x="0" y="379"/>
                </a:lnTo>
                <a:lnTo>
                  <a:pt x="35" y="379"/>
                </a:lnTo>
                <a:close/>
              </a:path>
            </a:pathLst>
          </a:custGeom>
          <a:solidFill>
            <a:srgbClr val="009999"/>
          </a:solidFill>
          <a:ln w="31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866080" y="1676747"/>
            <a:ext cx="431800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00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2105918" y="1352897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altLang="es-MX" b="1">
                <a:solidFill>
                  <a:schemeClr val="hlink"/>
                </a:solidFill>
              </a:rPr>
              <a:t>Expedición</a:t>
            </a:r>
            <a:endParaRPr lang="es-MX" altLang="es-MX">
              <a:solidFill>
                <a:schemeClr val="hlink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105918" y="3137247"/>
            <a:ext cx="1106488" cy="785813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2339280" y="3392835"/>
            <a:ext cx="6254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altLang="es-MX" sz="1500" b="1" dirty="0">
                <a:solidFill>
                  <a:schemeClr val="bg1"/>
                </a:solidFill>
                <a:latin typeface="Arial Narrow" panose="020B0606020202030204" pitchFamily="34" charset="0"/>
              </a:rPr>
              <a:t>Decreto </a:t>
            </a:r>
            <a:endParaRPr lang="es-MX" altLang="es-MX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2105918" y="2114897"/>
            <a:ext cx="1106488" cy="555625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2277368" y="2173635"/>
            <a:ext cx="668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altLang="es-MX" sz="1500" b="1" dirty="0">
                <a:solidFill>
                  <a:schemeClr val="bg1"/>
                </a:solidFill>
                <a:latin typeface="Arial Narrow" panose="020B0606020202030204" pitchFamily="34" charset="0"/>
              </a:rPr>
              <a:t>Consulta</a:t>
            </a:r>
          </a:p>
          <a:p>
            <a:r>
              <a:rPr lang="es-ES" altLang="es-MX" sz="1500" b="1" dirty="0">
                <a:solidFill>
                  <a:schemeClr val="bg1"/>
                </a:solidFill>
                <a:latin typeface="Arial Narrow" panose="020B0606020202030204" pitchFamily="34" charset="0"/>
              </a:rPr>
              <a:t> Pública</a:t>
            </a:r>
            <a:endParaRPr lang="es-MX" altLang="es-MX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Freeform 20"/>
          <p:cNvSpPr>
            <a:spLocks noEditPoints="1"/>
          </p:cNvSpPr>
          <p:nvPr/>
        </p:nvSpPr>
        <p:spPr bwMode="auto">
          <a:xfrm>
            <a:off x="2631380" y="2665760"/>
            <a:ext cx="55563" cy="471488"/>
          </a:xfrm>
          <a:custGeom>
            <a:avLst/>
            <a:gdLst>
              <a:gd name="T0" fmla="*/ 23 w 35"/>
              <a:gd name="T1" fmla="*/ 3 h 297"/>
              <a:gd name="T2" fmla="*/ 23 w 35"/>
              <a:gd name="T3" fmla="*/ 259 h 297"/>
              <a:gd name="T4" fmla="*/ 23 w 35"/>
              <a:gd name="T5" fmla="*/ 261 h 297"/>
              <a:gd name="T6" fmla="*/ 21 w 35"/>
              <a:gd name="T7" fmla="*/ 261 h 297"/>
              <a:gd name="T8" fmla="*/ 19 w 35"/>
              <a:gd name="T9" fmla="*/ 263 h 297"/>
              <a:gd name="T10" fmla="*/ 19 w 35"/>
              <a:gd name="T11" fmla="*/ 263 h 297"/>
              <a:gd name="T12" fmla="*/ 17 w 35"/>
              <a:gd name="T13" fmla="*/ 263 h 297"/>
              <a:gd name="T14" fmla="*/ 15 w 35"/>
              <a:gd name="T15" fmla="*/ 261 h 297"/>
              <a:gd name="T16" fmla="*/ 15 w 35"/>
              <a:gd name="T17" fmla="*/ 261 h 297"/>
              <a:gd name="T18" fmla="*/ 15 w 35"/>
              <a:gd name="T19" fmla="*/ 259 h 297"/>
              <a:gd name="T20" fmla="*/ 15 w 35"/>
              <a:gd name="T21" fmla="*/ 3 h 297"/>
              <a:gd name="T22" fmla="*/ 15 w 35"/>
              <a:gd name="T23" fmla="*/ 2 h 297"/>
              <a:gd name="T24" fmla="*/ 15 w 35"/>
              <a:gd name="T25" fmla="*/ 0 h 297"/>
              <a:gd name="T26" fmla="*/ 17 w 35"/>
              <a:gd name="T27" fmla="*/ 0 h 297"/>
              <a:gd name="T28" fmla="*/ 19 w 35"/>
              <a:gd name="T29" fmla="*/ 0 h 297"/>
              <a:gd name="T30" fmla="*/ 19 w 35"/>
              <a:gd name="T31" fmla="*/ 0 h 297"/>
              <a:gd name="T32" fmla="*/ 21 w 35"/>
              <a:gd name="T33" fmla="*/ 0 h 297"/>
              <a:gd name="T34" fmla="*/ 23 w 35"/>
              <a:gd name="T35" fmla="*/ 2 h 297"/>
              <a:gd name="T36" fmla="*/ 23 w 35"/>
              <a:gd name="T37" fmla="*/ 3 h 297"/>
              <a:gd name="T38" fmla="*/ 23 w 35"/>
              <a:gd name="T39" fmla="*/ 3 h 297"/>
              <a:gd name="T40" fmla="*/ 35 w 35"/>
              <a:gd name="T41" fmla="*/ 252 h 297"/>
              <a:gd name="T42" fmla="*/ 19 w 35"/>
              <a:gd name="T43" fmla="*/ 297 h 297"/>
              <a:gd name="T44" fmla="*/ 0 w 35"/>
              <a:gd name="T45" fmla="*/ 252 h 297"/>
              <a:gd name="T46" fmla="*/ 35 w 35"/>
              <a:gd name="T47" fmla="*/ 252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" h="297">
                <a:moveTo>
                  <a:pt x="23" y="3"/>
                </a:moveTo>
                <a:lnTo>
                  <a:pt x="23" y="259"/>
                </a:lnTo>
                <a:lnTo>
                  <a:pt x="23" y="261"/>
                </a:lnTo>
                <a:lnTo>
                  <a:pt x="21" y="261"/>
                </a:lnTo>
                <a:lnTo>
                  <a:pt x="19" y="263"/>
                </a:lnTo>
                <a:lnTo>
                  <a:pt x="19" y="263"/>
                </a:lnTo>
                <a:lnTo>
                  <a:pt x="17" y="263"/>
                </a:lnTo>
                <a:lnTo>
                  <a:pt x="15" y="261"/>
                </a:lnTo>
                <a:lnTo>
                  <a:pt x="15" y="261"/>
                </a:lnTo>
                <a:lnTo>
                  <a:pt x="15" y="259"/>
                </a:lnTo>
                <a:lnTo>
                  <a:pt x="15" y="3"/>
                </a:lnTo>
                <a:lnTo>
                  <a:pt x="15" y="2"/>
                </a:lnTo>
                <a:lnTo>
                  <a:pt x="15" y="0"/>
                </a:lnTo>
                <a:lnTo>
                  <a:pt x="17" y="0"/>
                </a:lnTo>
                <a:lnTo>
                  <a:pt x="19" y="0"/>
                </a:lnTo>
                <a:lnTo>
                  <a:pt x="19" y="0"/>
                </a:lnTo>
                <a:lnTo>
                  <a:pt x="21" y="0"/>
                </a:lnTo>
                <a:lnTo>
                  <a:pt x="23" y="2"/>
                </a:lnTo>
                <a:lnTo>
                  <a:pt x="23" y="3"/>
                </a:lnTo>
                <a:lnTo>
                  <a:pt x="23" y="3"/>
                </a:lnTo>
                <a:close/>
                <a:moveTo>
                  <a:pt x="35" y="252"/>
                </a:moveTo>
                <a:lnTo>
                  <a:pt x="19" y="297"/>
                </a:lnTo>
                <a:lnTo>
                  <a:pt x="0" y="252"/>
                </a:lnTo>
                <a:lnTo>
                  <a:pt x="35" y="252"/>
                </a:lnTo>
                <a:close/>
              </a:path>
            </a:pathLst>
          </a:custGeom>
          <a:solidFill>
            <a:srgbClr val="009999"/>
          </a:solidFill>
          <a:ln w="31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19" name="Freeform 21"/>
          <p:cNvSpPr>
            <a:spLocks noEditPoints="1"/>
          </p:cNvSpPr>
          <p:nvPr/>
        </p:nvSpPr>
        <p:spPr bwMode="auto">
          <a:xfrm>
            <a:off x="1834455" y="2368897"/>
            <a:ext cx="271463" cy="2127250"/>
          </a:xfrm>
          <a:custGeom>
            <a:avLst/>
            <a:gdLst>
              <a:gd name="T0" fmla="*/ 4 w 171"/>
              <a:gd name="T1" fmla="*/ 1331 h 1340"/>
              <a:gd name="T2" fmla="*/ 86 w 171"/>
              <a:gd name="T3" fmla="*/ 1331 h 1340"/>
              <a:gd name="T4" fmla="*/ 82 w 171"/>
              <a:gd name="T5" fmla="*/ 1336 h 1340"/>
              <a:gd name="T6" fmla="*/ 82 w 171"/>
              <a:gd name="T7" fmla="*/ 15 h 1340"/>
              <a:gd name="T8" fmla="*/ 82 w 171"/>
              <a:gd name="T9" fmla="*/ 15 h 1340"/>
              <a:gd name="T10" fmla="*/ 84 w 171"/>
              <a:gd name="T11" fmla="*/ 13 h 1340"/>
              <a:gd name="T12" fmla="*/ 84 w 171"/>
              <a:gd name="T13" fmla="*/ 13 h 1340"/>
              <a:gd name="T14" fmla="*/ 86 w 171"/>
              <a:gd name="T15" fmla="*/ 11 h 1340"/>
              <a:gd name="T16" fmla="*/ 130 w 171"/>
              <a:gd name="T17" fmla="*/ 11 h 1340"/>
              <a:gd name="T18" fmla="*/ 130 w 171"/>
              <a:gd name="T19" fmla="*/ 13 h 1340"/>
              <a:gd name="T20" fmla="*/ 132 w 171"/>
              <a:gd name="T21" fmla="*/ 13 h 1340"/>
              <a:gd name="T22" fmla="*/ 132 w 171"/>
              <a:gd name="T23" fmla="*/ 15 h 1340"/>
              <a:gd name="T24" fmla="*/ 134 w 171"/>
              <a:gd name="T25" fmla="*/ 15 h 1340"/>
              <a:gd name="T26" fmla="*/ 132 w 171"/>
              <a:gd name="T27" fmla="*/ 16 h 1340"/>
              <a:gd name="T28" fmla="*/ 132 w 171"/>
              <a:gd name="T29" fmla="*/ 18 h 1340"/>
              <a:gd name="T30" fmla="*/ 130 w 171"/>
              <a:gd name="T31" fmla="*/ 18 h 1340"/>
              <a:gd name="T32" fmla="*/ 130 w 171"/>
              <a:gd name="T33" fmla="*/ 20 h 1340"/>
              <a:gd name="T34" fmla="*/ 86 w 171"/>
              <a:gd name="T35" fmla="*/ 20 h 1340"/>
              <a:gd name="T36" fmla="*/ 91 w 171"/>
              <a:gd name="T37" fmla="*/ 15 h 1340"/>
              <a:gd name="T38" fmla="*/ 91 w 171"/>
              <a:gd name="T39" fmla="*/ 1336 h 1340"/>
              <a:gd name="T40" fmla="*/ 91 w 171"/>
              <a:gd name="T41" fmla="*/ 1336 h 1340"/>
              <a:gd name="T42" fmla="*/ 91 w 171"/>
              <a:gd name="T43" fmla="*/ 1338 h 1340"/>
              <a:gd name="T44" fmla="*/ 89 w 171"/>
              <a:gd name="T45" fmla="*/ 1338 h 1340"/>
              <a:gd name="T46" fmla="*/ 86 w 171"/>
              <a:gd name="T47" fmla="*/ 1340 h 1340"/>
              <a:gd name="T48" fmla="*/ 4 w 171"/>
              <a:gd name="T49" fmla="*/ 1340 h 1340"/>
              <a:gd name="T50" fmla="*/ 2 w 171"/>
              <a:gd name="T51" fmla="*/ 1338 h 1340"/>
              <a:gd name="T52" fmla="*/ 0 w 171"/>
              <a:gd name="T53" fmla="*/ 1338 h 1340"/>
              <a:gd name="T54" fmla="*/ 0 w 171"/>
              <a:gd name="T55" fmla="*/ 1336 h 1340"/>
              <a:gd name="T56" fmla="*/ 0 w 171"/>
              <a:gd name="T57" fmla="*/ 1336 h 1340"/>
              <a:gd name="T58" fmla="*/ 0 w 171"/>
              <a:gd name="T59" fmla="*/ 1335 h 1340"/>
              <a:gd name="T60" fmla="*/ 0 w 171"/>
              <a:gd name="T61" fmla="*/ 1333 h 1340"/>
              <a:gd name="T62" fmla="*/ 2 w 171"/>
              <a:gd name="T63" fmla="*/ 1333 h 1340"/>
              <a:gd name="T64" fmla="*/ 4 w 171"/>
              <a:gd name="T65" fmla="*/ 1331 h 1340"/>
              <a:gd name="T66" fmla="*/ 4 w 171"/>
              <a:gd name="T67" fmla="*/ 1331 h 1340"/>
              <a:gd name="T68" fmla="*/ 120 w 171"/>
              <a:gd name="T69" fmla="*/ 0 h 1340"/>
              <a:gd name="T70" fmla="*/ 171 w 171"/>
              <a:gd name="T71" fmla="*/ 15 h 1340"/>
              <a:gd name="T72" fmla="*/ 120 w 171"/>
              <a:gd name="T73" fmla="*/ 31 h 1340"/>
              <a:gd name="T74" fmla="*/ 120 w 171"/>
              <a:gd name="T75" fmla="*/ 0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1" h="1340">
                <a:moveTo>
                  <a:pt x="4" y="1331"/>
                </a:moveTo>
                <a:lnTo>
                  <a:pt x="86" y="1331"/>
                </a:lnTo>
                <a:lnTo>
                  <a:pt x="82" y="1336"/>
                </a:lnTo>
                <a:lnTo>
                  <a:pt x="82" y="15"/>
                </a:lnTo>
                <a:lnTo>
                  <a:pt x="82" y="15"/>
                </a:lnTo>
                <a:lnTo>
                  <a:pt x="84" y="13"/>
                </a:lnTo>
                <a:lnTo>
                  <a:pt x="84" y="13"/>
                </a:lnTo>
                <a:lnTo>
                  <a:pt x="86" y="11"/>
                </a:lnTo>
                <a:lnTo>
                  <a:pt x="130" y="11"/>
                </a:lnTo>
                <a:lnTo>
                  <a:pt x="130" y="13"/>
                </a:lnTo>
                <a:lnTo>
                  <a:pt x="132" y="13"/>
                </a:lnTo>
                <a:lnTo>
                  <a:pt x="132" y="15"/>
                </a:lnTo>
                <a:lnTo>
                  <a:pt x="134" y="15"/>
                </a:lnTo>
                <a:lnTo>
                  <a:pt x="132" y="16"/>
                </a:lnTo>
                <a:lnTo>
                  <a:pt x="132" y="18"/>
                </a:lnTo>
                <a:lnTo>
                  <a:pt x="130" y="18"/>
                </a:lnTo>
                <a:lnTo>
                  <a:pt x="130" y="20"/>
                </a:lnTo>
                <a:lnTo>
                  <a:pt x="86" y="20"/>
                </a:lnTo>
                <a:lnTo>
                  <a:pt x="91" y="15"/>
                </a:lnTo>
                <a:lnTo>
                  <a:pt x="91" y="1336"/>
                </a:lnTo>
                <a:lnTo>
                  <a:pt x="91" y="1336"/>
                </a:lnTo>
                <a:lnTo>
                  <a:pt x="91" y="1338"/>
                </a:lnTo>
                <a:lnTo>
                  <a:pt x="89" y="1338"/>
                </a:lnTo>
                <a:lnTo>
                  <a:pt x="86" y="1340"/>
                </a:lnTo>
                <a:lnTo>
                  <a:pt x="4" y="1340"/>
                </a:lnTo>
                <a:lnTo>
                  <a:pt x="2" y="1338"/>
                </a:lnTo>
                <a:lnTo>
                  <a:pt x="0" y="1338"/>
                </a:lnTo>
                <a:lnTo>
                  <a:pt x="0" y="1336"/>
                </a:lnTo>
                <a:lnTo>
                  <a:pt x="0" y="1336"/>
                </a:lnTo>
                <a:lnTo>
                  <a:pt x="0" y="1335"/>
                </a:lnTo>
                <a:lnTo>
                  <a:pt x="0" y="1333"/>
                </a:lnTo>
                <a:lnTo>
                  <a:pt x="2" y="1333"/>
                </a:lnTo>
                <a:lnTo>
                  <a:pt x="4" y="1331"/>
                </a:lnTo>
                <a:lnTo>
                  <a:pt x="4" y="1331"/>
                </a:lnTo>
                <a:close/>
                <a:moveTo>
                  <a:pt x="120" y="0"/>
                </a:moveTo>
                <a:lnTo>
                  <a:pt x="171" y="15"/>
                </a:lnTo>
                <a:lnTo>
                  <a:pt x="120" y="31"/>
                </a:lnTo>
                <a:lnTo>
                  <a:pt x="120" y="0"/>
                </a:lnTo>
                <a:close/>
              </a:path>
            </a:pathLst>
          </a:custGeom>
          <a:solidFill>
            <a:srgbClr val="009999"/>
          </a:solidFill>
          <a:ln w="31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>
            <a:off x="2461518" y="1676747"/>
            <a:ext cx="431800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00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3895030" y="1324322"/>
            <a:ext cx="1079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altLang="es-MX" b="1">
                <a:solidFill>
                  <a:schemeClr val="hlink"/>
                </a:solidFill>
              </a:rPr>
              <a:t>Ejecución</a:t>
            </a:r>
            <a:endParaRPr lang="es-MX" altLang="es-MX">
              <a:solidFill>
                <a:schemeClr val="hlink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3639443" y="2092672"/>
            <a:ext cx="1406525" cy="13128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3822005" y="2162522"/>
            <a:ext cx="1223963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s-MX" altLang="es-MX" sz="1500" b="1" dirty="0">
                <a:latin typeface="Arial Narrow" panose="020B0606020202030204" pitchFamily="34" charset="0"/>
              </a:rPr>
              <a:t>Vinculación</a:t>
            </a:r>
            <a:endParaRPr lang="es-ES" altLang="es-MX" sz="1500" b="1" dirty="0">
              <a:latin typeface="Arial Narrow" panose="020B0606020202030204" pitchFamily="34" charset="0"/>
            </a:endParaRPr>
          </a:p>
          <a:p>
            <a:endParaRPr lang="es-MX" altLang="es-MX" sz="1500" b="1" dirty="0">
              <a:latin typeface="Arial Narrow" panose="020B0606020202030204" pitchFamily="34" charset="0"/>
            </a:endParaRPr>
          </a:p>
          <a:p>
            <a:r>
              <a:rPr lang="es-MX" altLang="es-MX" sz="1500" b="1" dirty="0">
                <a:latin typeface="Arial Narrow" panose="020B0606020202030204" pitchFamily="34" charset="0"/>
              </a:rPr>
              <a:t>Programación</a:t>
            </a:r>
          </a:p>
          <a:p>
            <a:endParaRPr lang="es-MX" altLang="es-MX" dirty="0">
              <a:latin typeface="Verdana" panose="020B0604030504040204" pitchFamily="34" charset="0"/>
            </a:endParaRPr>
          </a:p>
        </p:txBody>
      </p:sp>
      <p:sp>
        <p:nvSpPr>
          <p:cNvPr id="24" name="Freeform 26"/>
          <p:cNvSpPr>
            <a:spLocks noEditPoints="1"/>
          </p:cNvSpPr>
          <p:nvPr/>
        </p:nvSpPr>
        <p:spPr bwMode="auto">
          <a:xfrm>
            <a:off x="3199705" y="2726085"/>
            <a:ext cx="439738" cy="779463"/>
          </a:xfrm>
          <a:custGeom>
            <a:avLst/>
            <a:gdLst>
              <a:gd name="T0" fmla="*/ 4 w 277"/>
              <a:gd name="T1" fmla="*/ 484 h 491"/>
              <a:gd name="T2" fmla="*/ 139 w 277"/>
              <a:gd name="T3" fmla="*/ 484 h 491"/>
              <a:gd name="T4" fmla="*/ 134 w 277"/>
              <a:gd name="T5" fmla="*/ 488 h 491"/>
              <a:gd name="T6" fmla="*/ 134 w 277"/>
              <a:gd name="T7" fmla="*/ 15 h 491"/>
              <a:gd name="T8" fmla="*/ 137 w 277"/>
              <a:gd name="T9" fmla="*/ 13 h 491"/>
              <a:gd name="T10" fmla="*/ 137 w 277"/>
              <a:gd name="T11" fmla="*/ 13 h 491"/>
              <a:gd name="T12" fmla="*/ 139 w 277"/>
              <a:gd name="T13" fmla="*/ 11 h 491"/>
              <a:gd name="T14" fmla="*/ 139 w 277"/>
              <a:gd name="T15" fmla="*/ 11 h 491"/>
              <a:gd name="T16" fmla="*/ 234 w 277"/>
              <a:gd name="T17" fmla="*/ 11 h 491"/>
              <a:gd name="T18" fmla="*/ 236 w 277"/>
              <a:gd name="T19" fmla="*/ 11 h 491"/>
              <a:gd name="T20" fmla="*/ 236 w 277"/>
              <a:gd name="T21" fmla="*/ 13 h 491"/>
              <a:gd name="T22" fmla="*/ 238 w 277"/>
              <a:gd name="T23" fmla="*/ 13 h 491"/>
              <a:gd name="T24" fmla="*/ 238 w 277"/>
              <a:gd name="T25" fmla="*/ 15 h 491"/>
              <a:gd name="T26" fmla="*/ 238 w 277"/>
              <a:gd name="T27" fmla="*/ 16 h 491"/>
              <a:gd name="T28" fmla="*/ 236 w 277"/>
              <a:gd name="T29" fmla="*/ 18 h 491"/>
              <a:gd name="T30" fmla="*/ 236 w 277"/>
              <a:gd name="T31" fmla="*/ 18 h 491"/>
              <a:gd name="T32" fmla="*/ 234 w 277"/>
              <a:gd name="T33" fmla="*/ 18 h 491"/>
              <a:gd name="T34" fmla="*/ 139 w 277"/>
              <a:gd name="T35" fmla="*/ 18 h 491"/>
              <a:gd name="T36" fmla="*/ 145 w 277"/>
              <a:gd name="T37" fmla="*/ 15 h 491"/>
              <a:gd name="T38" fmla="*/ 145 w 277"/>
              <a:gd name="T39" fmla="*/ 488 h 491"/>
              <a:gd name="T40" fmla="*/ 143 w 277"/>
              <a:gd name="T41" fmla="*/ 490 h 491"/>
              <a:gd name="T42" fmla="*/ 143 w 277"/>
              <a:gd name="T43" fmla="*/ 491 h 491"/>
              <a:gd name="T44" fmla="*/ 141 w 277"/>
              <a:gd name="T45" fmla="*/ 491 h 491"/>
              <a:gd name="T46" fmla="*/ 139 w 277"/>
              <a:gd name="T47" fmla="*/ 491 h 491"/>
              <a:gd name="T48" fmla="*/ 4 w 277"/>
              <a:gd name="T49" fmla="*/ 491 h 491"/>
              <a:gd name="T50" fmla="*/ 2 w 277"/>
              <a:gd name="T51" fmla="*/ 491 h 491"/>
              <a:gd name="T52" fmla="*/ 0 w 277"/>
              <a:gd name="T53" fmla="*/ 491 h 491"/>
              <a:gd name="T54" fmla="*/ 0 w 277"/>
              <a:gd name="T55" fmla="*/ 490 h 491"/>
              <a:gd name="T56" fmla="*/ 0 w 277"/>
              <a:gd name="T57" fmla="*/ 488 h 491"/>
              <a:gd name="T58" fmla="*/ 0 w 277"/>
              <a:gd name="T59" fmla="*/ 486 h 491"/>
              <a:gd name="T60" fmla="*/ 0 w 277"/>
              <a:gd name="T61" fmla="*/ 486 h 491"/>
              <a:gd name="T62" fmla="*/ 2 w 277"/>
              <a:gd name="T63" fmla="*/ 484 h 491"/>
              <a:gd name="T64" fmla="*/ 4 w 277"/>
              <a:gd name="T65" fmla="*/ 484 h 491"/>
              <a:gd name="T66" fmla="*/ 4 w 277"/>
              <a:gd name="T67" fmla="*/ 484 h 491"/>
              <a:gd name="T68" fmla="*/ 225 w 277"/>
              <a:gd name="T69" fmla="*/ 0 h 491"/>
              <a:gd name="T70" fmla="*/ 277 w 277"/>
              <a:gd name="T71" fmla="*/ 15 h 491"/>
              <a:gd name="T72" fmla="*/ 225 w 277"/>
              <a:gd name="T73" fmla="*/ 31 h 491"/>
              <a:gd name="T74" fmla="*/ 225 w 277"/>
              <a:gd name="T75" fmla="*/ 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77" h="491">
                <a:moveTo>
                  <a:pt x="4" y="484"/>
                </a:moveTo>
                <a:lnTo>
                  <a:pt x="139" y="484"/>
                </a:lnTo>
                <a:lnTo>
                  <a:pt x="134" y="488"/>
                </a:lnTo>
                <a:lnTo>
                  <a:pt x="134" y="15"/>
                </a:lnTo>
                <a:lnTo>
                  <a:pt x="137" y="13"/>
                </a:lnTo>
                <a:lnTo>
                  <a:pt x="137" y="13"/>
                </a:lnTo>
                <a:lnTo>
                  <a:pt x="139" y="11"/>
                </a:lnTo>
                <a:lnTo>
                  <a:pt x="139" y="11"/>
                </a:lnTo>
                <a:lnTo>
                  <a:pt x="234" y="11"/>
                </a:lnTo>
                <a:lnTo>
                  <a:pt x="236" y="11"/>
                </a:lnTo>
                <a:lnTo>
                  <a:pt x="236" y="13"/>
                </a:lnTo>
                <a:lnTo>
                  <a:pt x="238" y="13"/>
                </a:lnTo>
                <a:lnTo>
                  <a:pt x="238" y="15"/>
                </a:lnTo>
                <a:lnTo>
                  <a:pt x="238" y="16"/>
                </a:lnTo>
                <a:lnTo>
                  <a:pt x="236" y="18"/>
                </a:lnTo>
                <a:lnTo>
                  <a:pt x="236" y="18"/>
                </a:lnTo>
                <a:lnTo>
                  <a:pt x="234" y="18"/>
                </a:lnTo>
                <a:lnTo>
                  <a:pt x="139" y="18"/>
                </a:lnTo>
                <a:lnTo>
                  <a:pt x="145" y="15"/>
                </a:lnTo>
                <a:lnTo>
                  <a:pt x="145" y="488"/>
                </a:lnTo>
                <a:lnTo>
                  <a:pt x="143" y="490"/>
                </a:lnTo>
                <a:lnTo>
                  <a:pt x="143" y="491"/>
                </a:lnTo>
                <a:lnTo>
                  <a:pt x="141" y="491"/>
                </a:lnTo>
                <a:lnTo>
                  <a:pt x="139" y="491"/>
                </a:lnTo>
                <a:lnTo>
                  <a:pt x="4" y="491"/>
                </a:lnTo>
                <a:lnTo>
                  <a:pt x="2" y="491"/>
                </a:lnTo>
                <a:lnTo>
                  <a:pt x="0" y="491"/>
                </a:lnTo>
                <a:lnTo>
                  <a:pt x="0" y="490"/>
                </a:lnTo>
                <a:lnTo>
                  <a:pt x="0" y="488"/>
                </a:lnTo>
                <a:lnTo>
                  <a:pt x="0" y="486"/>
                </a:lnTo>
                <a:lnTo>
                  <a:pt x="0" y="486"/>
                </a:lnTo>
                <a:lnTo>
                  <a:pt x="2" y="484"/>
                </a:lnTo>
                <a:lnTo>
                  <a:pt x="4" y="484"/>
                </a:lnTo>
                <a:lnTo>
                  <a:pt x="4" y="484"/>
                </a:lnTo>
                <a:close/>
                <a:moveTo>
                  <a:pt x="225" y="0"/>
                </a:moveTo>
                <a:lnTo>
                  <a:pt x="277" y="15"/>
                </a:lnTo>
                <a:lnTo>
                  <a:pt x="225" y="31"/>
                </a:lnTo>
                <a:lnTo>
                  <a:pt x="225" y="0"/>
                </a:lnTo>
                <a:close/>
              </a:path>
            </a:pathLst>
          </a:custGeom>
          <a:solidFill>
            <a:srgbClr val="009999"/>
          </a:solidFill>
          <a:ln w="31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5" name="AutoShape 27"/>
          <p:cNvSpPr>
            <a:spLocks noChangeArrowheads="1"/>
          </p:cNvSpPr>
          <p:nvPr/>
        </p:nvSpPr>
        <p:spPr bwMode="auto">
          <a:xfrm>
            <a:off x="4182368" y="1648172"/>
            <a:ext cx="431800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00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560318" y="1286222"/>
            <a:ext cx="1206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altLang="es-MX" b="1">
                <a:solidFill>
                  <a:schemeClr val="hlink"/>
                </a:solidFill>
              </a:rPr>
              <a:t>Evaluación</a:t>
            </a:r>
            <a:endParaRPr lang="es-MX" altLang="es-MX">
              <a:solidFill>
                <a:schemeClr val="hlink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5393630" y="2051397"/>
            <a:ext cx="1525588" cy="1216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5636518" y="2137122"/>
            <a:ext cx="98584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1400" b="1" dirty="0">
                <a:latin typeface="Arial Narrow" panose="020B0606020202030204" pitchFamily="34" charset="0"/>
              </a:rPr>
              <a:t>Indicadores:</a:t>
            </a:r>
          </a:p>
          <a:p>
            <a:r>
              <a:rPr lang="es-MX" altLang="es-MX" sz="1400" b="1" dirty="0">
                <a:latin typeface="Arial Narrow" panose="020B0606020202030204" pitchFamily="34" charset="0"/>
              </a:rPr>
              <a:t>Políticas</a:t>
            </a:r>
          </a:p>
          <a:p>
            <a:r>
              <a:rPr lang="es-MX" altLang="es-MX" sz="1400" b="1" dirty="0">
                <a:latin typeface="Arial Narrow" panose="020B0606020202030204" pitchFamily="34" charset="0"/>
              </a:rPr>
              <a:t>Lineamientos</a:t>
            </a:r>
          </a:p>
          <a:p>
            <a:r>
              <a:rPr lang="es-MX" altLang="es-MX" sz="1400" b="1" dirty="0">
                <a:latin typeface="Arial Narrow" panose="020B0606020202030204" pitchFamily="34" charset="0"/>
              </a:rPr>
              <a:t>Estrategias</a:t>
            </a:r>
          </a:p>
          <a:p>
            <a:r>
              <a:rPr lang="es-MX" altLang="es-MX" sz="1400" b="1" dirty="0">
                <a:latin typeface="Arial Narrow" panose="020B0606020202030204" pitchFamily="34" charset="0"/>
              </a:rPr>
              <a:t>Criterios </a:t>
            </a:r>
            <a:r>
              <a:rPr lang="es-MX" altLang="es-MX" sz="1400" b="1" dirty="0" err="1">
                <a:latin typeface="Arial Narrow" panose="020B0606020202030204" pitchFamily="34" charset="0"/>
              </a:rPr>
              <a:t>ecol.</a:t>
            </a:r>
            <a:endParaRPr lang="es-MX" altLang="es-MX" sz="1600" dirty="0">
              <a:latin typeface="Verdana" panose="020B0604030504040204" pitchFamily="34" charset="0"/>
            </a:endParaRPr>
          </a:p>
        </p:txBody>
      </p:sp>
      <p:sp>
        <p:nvSpPr>
          <p:cNvPr id="48" name="Freeform 32"/>
          <p:cNvSpPr>
            <a:spLocks/>
          </p:cNvSpPr>
          <p:nvPr/>
        </p:nvSpPr>
        <p:spPr bwMode="auto">
          <a:xfrm>
            <a:off x="5363468" y="3335685"/>
            <a:ext cx="1300163" cy="1157288"/>
          </a:xfrm>
          <a:custGeom>
            <a:avLst/>
            <a:gdLst>
              <a:gd name="T0" fmla="*/ 410 w 819"/>
              <a:gd name="T1" fmla="*/ 0 h 729"/>
              <a:gd name="T2" fmla="*/ 0 w 819"/>
              <a:gd name="T3" fmla="*/ 365 h 729"/>
              <a:gd name="T4" fmla="*/ 410 w 819"/>
              <a:gd name="T5" fmla="*/ 729 h 729"/>
              <a:gd name="T6" fmla="*/ 819 w 819"/>
              <a:gd name="T7" fmla="*/ 365 h 729"/>
              <a:gd name="T8" fmla="*/ 410 w 819"/>
              <a:gd name="T9" fmla="*/ 0 h 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9" h="729">
                <a:moveTo>
                  <a:pt x="410" y="0"/>
                </a:moveTo>
                <a:lnTo>
                  <a:pt x="0" y="365"/>
                </a:lnTo>
                <a:lnTo>
                  <a:pt x="410" y="729"/>
                </a:lnTo>
                <a:lnTo>
                  <a:pt x="819" y="365"/>
                </a:lnTo>
                <a:lnTo>
                  <a:pt x="41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49" name="Rectangle 33"/>
          <p:cNvSpPr>
            <a:spLocks noChangeArrowheads="1"/>
          </p:cNvSpPr>
          <p:nvPr/>
        </p:nvSpPr>
        <p:spPr bwMode="auto">
          <a:xfrm>
            <a:off x="5653107" y="3717032"/>
            <a:ext cx="737381" cy="369332"/>
          </a:xfrm>
          <a:prstGeom prst="rect">
            <a:avLst/>
          </a:prstGeom>
          <a:noFill/>
          <a:ln>
            <a:noFill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es-ES" altLang="es-MX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Reporte con</a:t>
            </a:r>
          </a:p>
          <a:p>
            <a:r>
              <a:rPr lang="es-MX" altLang="es-MX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Resultados</a:t>
            </a:r>
            <a:endParaRPr lang="es-MX" altLang="es-MX" sz="14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Freeform 34"/>
          <p:cNvSpPr>
            <a:spLocks noEditPoints="1"/>
          </p:cNvSpPr>
          <p:nvPr/>
        </p:nvSpPr>
        <p:spPr bwMode="auto">
          <a:xfrm>
            <a:off x="5076130" y="2449860"/>
            <a:ext cx="330200" cy="314325"/>
          </a:xfrm>
          <a:custGeom>
            <a:avLst/>
            <a:gdLst>
              <a:gd name="T0" fmla="*/ 4 w 217"/>
              <a:gd name="T1" fmla="*/ 161 h 168"/>
              <a:gd name="T2" fmla="*/ 109 w 217"/>
              <a:gd name="T3" fmla="*/ 161 h 168"/>
              <a:gd name="T4" fmla="*/ 105 w 217"/>
              <a:gd name="T5" fmla="*/ 165 h 168"/>
              <a:gd name="T6" fmla="*/ 105 w 217"/>
              <a:gd name="T7" fmla="*/ 14 h 168"/>
              <a:gd name="T8" fmla="*/ 105 w 217"/>
              <a:gd name="T9" fmla="*/ 14 h 168"/>
              <a:gd name="T10" fmla="*/ 107 w 217"/>
              <a:gd name="T11" fmla="*/ 12 h 168"/>
              <a:gd name="T12" fmla="*/ 109 w 217"/>
              <a:gd name="T13" fmla="*/ 12 h 168"/>
              <a:gd name="T14" fmla="*/ 109 w 217"/>
              <a:gd name="T15" fmla="*/ 10 h 168"/>
              <a:gd name="T16" fmla="*/ 175 w 217"/>
              <a:gd name="T17" fmla="*/ 10 h 168"/>
              <a:gd name="T18" fmla="*/ 175 w 217"/>
              <a:gd name="T19" fmla="*/ 12 h 168"/>
              <a:gd name="T20" fmla="*/ 177 w 217"/>
              <a:gd name="T21" fmla="*/ 12 h 168"/>
              <a:gd name="T22" fmla="*/ 179 w 217"/>
              <a:gd name="T23" fmla="*/ 14 h 168"/>
              <a:gd name="T24" fmla="*/ 179 w 217"/>
              <a:gd name="T25" fmla="*/ 14 h 168"/>
              <a:gd name="T26" fmla="*/ 179 w 217"/>
              <a:gd name="T27" fmla="*/ 16 h 168"/>
              <a:gd name="T28" fmla="*/ 177 w 217"/>
              <a:gd name="T29" fmla="*/ 18 h 168"/>
              <a:gd name="T30" fmla="*/ 175 w 217"/>
              <a:gd name="T31" fmla="*/ 18 h 168"/>
              <a:gd name="T32" fmla="*/ 175 w 217"/>
              <a:gd name="T33" fmla="*/ 19 h 168"/>
              <a:gd name="T34" fmla="*/ 109 w 217"/>
              <a:gd name="T35" fmla="*/ 19 h 168"/>
              <a:gd name="T36" fmla="*/ 113 w 217"/>
              <a:gd name="T37" fmla="*/ 14 h 168"/>
              <a:gd name="T38" fmla="*/ 113 w 217"/>
              <a:gd name="T39" fmla="*/ 165 h 168"/>
              <a:gd name="T40" fmla="*/ 113 w 217"/>
              <a:gd name="T41" fmla="*/ 166 h 168"/>
              <a:gd name="T42" fmla="*/ 113 w 217"/>
              <a:gd name="T43" fmla="*/ 168 h 168"/>
              <a:gd name="T44" fmla="*/ 111 w 217"/>
              <a:gd name="T45" fmla="*/ 168 h 168"/>
              <a:gd name="T46" fmla="*/ 109 w 217"/>
              <a:gd name="T47" fmla="*/ 168 h 168"/>
              <a:gd name="T48" fmla="*/ 4 w 217"/>
              <a:gd name="T49" fmla="*/ 168 h 168"/>
              <a:gd name="T50" fmla="*/ 2 w 217"/>
              <a:gd name="T51" fmla="*/ 168 h 168"/>
              <a:gd name="T52" fmla="*/ 0 w 217"/>
              <a:gd name="T53" fmla="*/ 168 h 168"/>
              <a:gd name="T54" fmla="*/ 0 w 217"/>
              <a:gd name="T55" fmla="*/ 166 h 168"/>
              <a:gd name="T56" fmla="*/ 0 w 217"/>
              <a:gd name="T57" fmla="*/ 165 h 168"/>
              <a:gd name="T58" fmla="*/ 0 w 217"/>
              <a:gd name="T59" fmla="*/ 163 h 168"/>
              <a:gd name="T60" fmla="*/ 0 w 217"/>
              <a:gd name="T61" fmla="*/ 163 h 168"/>
              <a:gd name="T62" fmla="*/ 2 w 217"/>
              <a:gd name="T63" fmla="*/ 161 h 168"/>
              <a:gd name="T64" fmla="*/ 4 w 217"/>
              <a:gd name="T65" fmla="*/ 161 h 168"/>
              <a:gd name="T66" fmla="*/ 4 w 217"/>
              <a:gd name="T67" fmla="*/ 161 h 168"/>
              <a:gd name="T68" fmla="*/ 165 w 217"/>
              <a:gd name="T69" fmla="*/ 0 h 168"/>
              <a:gd name="T70" fmla="*/ 217 w 217"/>
              <a:gd name="T71" fmla="*/ 14 h 168"/>
              <a:gd name="T72" fmla="*/ 165 w 217"/>
              <a:gd name="T73" fmla="*/ 30 h 168"/>
              <a:gd name="T74" fmla="*/ 165 w 217"/>
              <a:gd name="T75" fmla="*/ 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17" h="168">
                <a:moveTo>
                  <a:pt x="4" y="161"/>
                </a:moveTo>
                <a:lnTo>
                  <a:pt x="109" y="161"/>
                </a:lnTo>
                <a:lnTo>
                  <a:pt x="105" y="165"/>
                </a:lnTo>
                <a:lnTo>
                  <a:pt x="105" y="14"/>
                </a:lnTo>
                <a:lnTo>
                  <a:pt x="105" y="14"/>
                </a:lnTo>
                <a:lnTo>
                  <a:pt x="107" y="12"/>
                </a:lnTo>
                <a:lnTo>
                  <a:pt x="109" y="12"/>
                </a:lnTo>
                <a:lnTo>
                  <a:pt x="109" y="10"/>
                </a:lnTo>
                <a:lnTo>
                  <a:pt x="175" y="10"/>
                </a:lnTo>
                <a:lnTo>
                  <a:pt x="175" y="12"/>
                </a:lnTo>
                <a:lnTo>
                  <a:pt x="177" y="12"/>
                </a:lnTo>
                <a:lnTo>
                  <a:pt x="179" y="14"/>
                </a:lnTo>
                <a:lnTo>
                  <a:pt x="179" y="14"/>
                </a:lnTo>
                <a:lnTo>
                  <a:pt x="179" y="16"/>
                </a:lnTo>
                <a:lnTo>
                  <a:pt x="177" y="18"/>
                </a:lnTo>
                <a:lnTo>
                  <a:pt x="175" y="18"/>
                </a:lnTo>
                <a:lnTo>
                  <a:pt x="175" y="19"/>
                </a:lnTo>
                <a:lnTo>
                  <a:pt x="109" y="19"/>
                </a:lnTo>
                <a:lnTo>
                  <a:pt x="113" y="14"/>
                </a:lnTo>
                <a:lnTo>
                  <a:pt x="113" y="165"/>
                </a:lnTo>
                <a:lnTo>
                  <a:pt x="113" y="166"/>
                </a:lnTo>
                <a:lnTo>
                  <a:pt x="113" y="168"/>
                </a:lnTo>
                <a:lnTo>
                  <a:pt x="111" y="168"/>
                </a:lnTo>
                <a:lnTo>
                  <a:pt x="109" y="168"/>
                </a:lnTo>
                <a:lnTo>
                  <a:pt x="4" y="168"/>
                </a:lnTo>
                <a:lnTo>
                  <a:pt x="2" y="168"/>
                </a:lnTo>
                <a:lnTo>
                  <a:pt x="0" y="168"/>
                </a:lnTo>
                <a:lnTo>
                  <a:pt x="0" y="166"/>
                </a:lnTo>
                <a:lnTo>
                  <a:pt x="0" y="165"/>
                </a:lnTo>
                <a:lnTo>
                  <a:pt x="0" y="163"/>
                </a:lnTo>
                <a:lnTo>
                  <a:pt x="0" y="163"/>
                </a:lnTo>
                <a:lnTo>
                  <a:pt x="2" y="161"/>
                </a:lnTo>
                <a:lnTo>
                  <a:pt x="4" y="161"/>
                </a:lnTo>
                <a:lnTo>
                  <a:pt x="4" y="161"/>
                </a:lnTo>
                <a:close/>
                <a:moveTo>
                  <a:pt x="165" y="0"/>
                </a:moveTo>
                <a:lnTo>
                  <a:pt x="217" y="14"/>
                </a:lnTo>
                <a:lnTo>
                  <a:pt x="165" y="30"/>
                </a:lnTo>
                <a:lnTo>
                  <a:pt x="165" y="0"/>
                </a:lnTo>
                <a:close/>
              </a:path>
            </a:pathLst>
          </a:custGeom>
          <a:solidFill>
            <a:srgbClr val="009999"/>
          </a:solidFill>
          <a:ln w="31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grpSp>
        <p:nvGrpSpPr>
          <p:cNvPr id="31" name="Group 35"/>
          <p:cNvGrpSpPr>
            <a:grpSpLocks/>
          </p:cNvGrpSpPr>
          <p:nvPr/>
        </p:nvGrpSpPr>
        <p:grpSpPr bwMode="auto">
          <a:xfrm>
            <a:off x="4830068" y="4145310"/>
            <a:ext cx="469900" cy="419100"/>
            <a:chOff x="3742" y="2897"/>
            <a:chExt cx="296" cy="264"/>
          </a:xfrm>
        </p:grpSpPr>
        <p:sp>
          <p:nvSpPr>
            <p:cNvPr id="46" name="Freeform 36"/>
            <p:cNvSpPr>
              <a:spLocks/>
            </p:cNvSpPr>
            <p:nvPr/>
          </p:nvSpPr>
          <p:spPr bwMode="auto">
            <a:xfrm>
              <a:off x="3742" y="2897"/>
              <a:ext cx="296" cy="261"/>
            </a:xfrm>
            <a:custGeom>
              <a:avLst/>
              <a:gdLst>
                <a:gd name="T0" fmla="*/ 132 w 296"/>
                <a:gd name="T1" fmla="*/ 0 h 261"/>
                <a:gd name="T2" fmla="*/ 103 w 296"/>
                <a:gd name="T3" fmla="*/ 6 h 261"/>
                <a:gd name="T4" fmla="*/ 76 w 296"/>
                <a:gd name="T5" fmla="*/ 16 h 261"/>
                <a:gd name="T6" fmla="*/ 54 w 296"/>
                <a:gd name="T7" fmla="*/ 29 h 261"/>
                <a:gd name="T8" fmla="*/ 33 w 296"/>
                <a:gd name="T9" fmla="*/ 47 h 261"/>
                <a:gd name="T10" fmla="*/ 16 w 296"/>
                <a:gd name="T11" fmla="*/ 67 h 261"/>
                <a:gd name="T12" fmla="*/ 6 w 296"/>
                <a:gd name="T13" fmla="*/ 91 h 261"/>
                <a:gd name="T14" fmla="*/ 0 w 296"/>
                <a:gd name="T15" fmla="*/ 116 h 261"/>
                <a:gd name="T16" fmla="*/ 0 w 296"/>
                <a:gd name="T17" fmla="*/ 143 h 261"/>
                <a:gd name="T18" fmla="*/ 6 w 296"/>
                <a:gd name="T19" fmla="*/ 169 h 261"/>
                <a:gd name="T20" fmla="*/ 16 w 296"/>
                <a:gd name="T21" fmla="*/ 192 h 261"/>
                <a:gd name="T22" fmla="*/ 33 w 296"/>
                <a:gd name="T23" fmla="*/ 212 h 261"/>
                <a:gd name="T24" fmla="*/ 54 w 296"/>
                <a:gd name="T25" fmla="*/ 230 h 261"/>
                <a:gd name="T26" fmla="*/ 76 w 296"/>
                <a:gd name="T27" fmla="*/ 245 h 261"/>
                <a:gd name="T28" fmla="*/ 103 w 296"/>
                <a:gd name="T29" fmla="*/ 254 h 261"/>
                <a:gd name="T30" fmla="*/ 132 w 296"/>
                <a:gd name="T31" fmla="*/ 259 h 261"/>
                <a:gd name="T32" fmla="*/ 163 w 296"/>
                <a:gd name="T33" fmla="*/ 259 h 261"/>
                <a:gd name="T34" fmla="*/ 192 w 296"/>
                <a:gd name="T35" fmla="*/ 254 h 261"/>
                <a:gd name="T36" fmla="*/ 219 w 296"/>
                <a:gd name="T37" fmla="*/ 245 h 261"/>
                <a:gd name="T38" fmla="*/ 242 w 296"/>
                <a:gd name="T39" fmla="*/ 230 h 261"/>
                <a:gd name="T40" fmla="*/ 262 w 296"/>
                <a:gd name="T41" fmla="*/ 212 h 261"/>
                <a:gd name="T42" fmla="*/ 279 w 296"/>
                <a:gd name="T43" fmla="*/ 192 h 261"/>
                <a:gd name="T44" fmla="*/ 289 w 296"/>
                <a:gd name="T45" fmla="*/ 169 h 261"/>
                <a:gd name="T46" fmla="*/ 296 w 296"/>
                <a:gd name="T47" fmla="*/ 143 h 261"/>
                <a:gd name="T48" fmla="*/ 296 w 296"/>
                <a:gd name="T49" fmla="*/ 116 h 261"/>
                <a:gd name="T50" fmla="*/ 289 w 296"/>
                <a:gd name="T51" fmla="*/ 91 h 261"/>
                <a:gd name="T52" fmla="*/ 279 w 296"/>
                <a:gd name="T53" fmla="*/ 67 h 261"/>
                <a:gd name="T54" fmla="*/ 262 w 296"/>
                <a:gd name="T55" fmla="*/ 47 h 261"/>
                <a:gd name="T56" fmla="*/ 242 w 296"/>
                <a:gd name="T57" fmla="*/ 29 h 261"/>
                <a:gd name="T58" fmla="*/ 219 w 296"/>
                <a:gd name="T59" fmla="*/ 16 h 261"/>
                <a:gd name="T60" fmla="*/ 192 w 296"/>
                <a:gd name="T61" fmla="*/ 6 h 261"/>
                <a:gd name="T62" fmla="*/ 163 w 296"/>
                <a:gd name="T6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6" h="261">
                  <a:moveTo>
                    <a:pt x="149" y="0"/>
                  </a:moveTo>
                  <a:lnTo>
                    <a:pt x="132" y="0"/>
                  </a:lnTo>
                  <a:lnTo>
                    <a:pt x="118" y="2"/>
                  </a:lnTo>
                  <a:lnTo>
                    <a:pt x="103" y="6"/>
                  </a:lnTo>
                  <a:lnTo>
                    <a:pt x="91" y="11"/>
                  </a:lnTo>
                  <a:lnTo>
                    <a:pt x="76" y="16"/>
                  </a:lnTo>
                  <a:lnTo>
                    <a:pt x="64" y="22"/>
                  </a:lnTo>
                  <a:lnTo>
                    <a:pt x="54" y="29"/>
                  </a:lnTo>
                  <a:lnTo>
                    <a:pt x="43" y="38"/>
                  </a:lnTo>
                  <a:lnTo>
                    <a:pt x="33" y="47"/>
                  </a:lnTo>
                  <a:lnTo>
                    <a:pt x="25" y="58"/>
                  </a:lnTo>
                  <a:lnTo>
                    <a:pt x="16" y="67"/>
                  </a:lnTo>
                  <a:lnTo>
                    <a:pt x="10" y="80"/>
                  </a:lnTo>
                  <a:lnTo>
                    <a:pt x="6" y="91"/>
                  </a:lnTo>
                  <a:lnTo>
                    <a:pt x="2" y="104"/>
                  </a:lnTo>
                  <a:lnTo>
                    <a:pt x="0" y="116"/>
                  </a:lnTo>
                  <a:lnTo>
                    <a:pt x="0" y="131"/>
                  </a:lnTo>
                  <a:lnTo>
                    <a:pt x="0" y="143"/>
                  </a:lnTo>
                  <a:lnTo>
                    <a:pt x="2" y="156"/>
                  </a:lnTo>
                  <a:lnTo>
                    <a:pt x="6" y="169"/>
                  </a:lnTo>
                  <a:lnTo>
                    <a:pt x="10" y="182"/>
                  </a:lnTo>
                  <a:lnTo>
                    <a:pt x="16" y="192"/>
                  </a:lnTo>
                  <a:lnTo>
                    <a:pt x="25" y="203"/>
                  </a:lnTo>
                  <a:lnTo>
                    <a:pt x="33" y="212"/>
                  </a:lnTo>
                  <a:lnTo>
                    <a:pt x="43" y="223"/>
                  </a:lnTo>
                  <a:lnTo>
                    <a:pt x="54" y="230"/>
                  </a:lnTo>
                  <a:lnTo>
                    <a:pt x="64" y="238"/>
                  </a:lnTo>
                  <a:lnTo>
                    <a:pt x="76" y="245"/>
                  </a:lnTo>
                  <a:lnTo>
                    <a:pt x="91" y="250"/>
                  </a:lnTo>
                  <a:lnTo>
                    <a:pt x="103" y="254"/>
                  </a:lnTo>
                  <a:lnTo>
                    <a:pt x="118" y="258"/>
                  </a:lnTo>
                  <a:lnTo>
                    <a:pt x="132" y="259"/>
                  </a:lnTo>
                  <a:lnTo>
                    <a:pt x="149" y="261"/>
                  </a:lnTo>
                  <a:lnTo>
                    <a:pt x="163" y="259"/>
                  </a:lnTo>
                  <a:lnTo>
                    <a:pt x="178" y="258"/>
                  </a:lnTo>
                  <a:lnTo>
                    <a:pt x="192" y="254"/>
                  </a:lnTo>
                  <a:lnTo>
                    <a:pt x="207" y="250"/>
                  </a:lnTo>
                  <a:lnTo>
                    <a:pt x="219" y="245"/>
                  </a:lnTo>
                  <a:lnTo>
                    <a:pt x="231" y="238"/>
                  </a:lnTo>
                  <a:lnTo>
                    <a:pt x="242" y="230"/>
                  </a:lnTo>
                  <a:lnTo>
                    <a:pt x="252" y="223"/>
                  </a:lnTo>
                  <a:lnTo>
                    <a:pt x="262" y="212"/>
                  </a:lnTo>
                  <a:lnTo>
                    <a:pt x="271" y="203"/>
                  </a:lnTo>
                  <a:lnTo>
                    <a:pt x="279" y="192"/>
                  </a:lnTo>
                  <a:lnTo>
                    <a:pt x="285" y="182"/>
                  </a:lnTo>
                  <a:lnTo>
                    <a:pt x="289" y="169"/>
                  </a:lnTo>
                  <a:lnTo>
                    <a:pt x="293" y="156"/>
                  </a:lnTo>
                  <a:lnTo>
                    <a:pt x="296" y="143"/>
                  </a:lnTo>
                  <a:lnTo>
                    <a:pt x="296" y="131"/>
                  </a:lnTo>
                  <a:lnTo>
                    <a:pt x="296" y="116"/>
                  </a:lnTo>
                  <a:lnTo>
                    <a:pt x="293" y="104"/>
                  </a:lnTo>
                  <a:lnTo>
                    <a:pt x="289" y="91"/>
                  </a:lnTo>
                  <a:lnTo>
                    <a:pt x="285" y="80"/>
                  </a:lnTo>
                  <a:lnTo>
                    <a:pt x="279" y="67"/>
                  </a:lnTo>
                  <a:lnTo>
                    <a:pt x="271" y="58"/>
                  </a:lnTo>
                  <a:lnTo>
                    <a:pt x="262" y="47"/>
                  </a:lnTo>
                  <a:lnTo>
                    <a:pt x="252" y="38"/>
                  </a:lnTo>
                  <a:lnTo>
                    <a:pt x="242" y="29"/>
                  </a:lnTo>
                  <a:lnTo>
                    <a:pt x="231" y="22"/>
                  </a:lnTo>
                  <a:lnTo>
                    <a:pt x="219" y="16"/>
                  </a:lnTo>
                  <a:lnTo>
                    <a:pt x="207" y="11"/>
                  </a:lnTo>
                  <a:lnTo>
                    <a:pt x="192" y="6"/>
                  </a:lnTo>
                  <a:lnTo>
                    <a:pt x="178" y="2"/>
                  </a:lnTo>
                  <a:lnTo>
                    <a:pt x="163" y="0"/>
                  </a:lnTo>
                  <a:lnTo>
                    <a:pt x="149" y="0"/>
                  </a:lnTo>
                </a:path>
              </a:pathLst>
            </a:custGeom>
            <a:noFill/>
            <a:ln w="9525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7" name="Rectangle 37"/>
            <p:cNvSpPr>
              <a:spLocks noChangeArrowheads="1"/>
            </p:cNvSpPr>
            <p:nvPr/>
          </p:nvSpPr>
          <p:spPr bwMode="auto">
            <a:xfrm>
              <a:off x="3825" y="2931"/>
              <a:ext cx="19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008080"/>
                </a:buClr>
                <a:buSzPts val="2400"/>
                <a:buFont typeface="Wingdings" panose="05000000000000000000" pitchFamily="2" charset="2"/>
                <a:buChar char="ü"/>
              </a:pPr>
              <a:r>
                <a:rPr lang="es-ES" altLang="es-MX" sz="2400" b="1">
                  <a:solidFill>
                    <a:schemeClr val="hlink"/>
                  </a:solidFill>
                  <a:latin typeface="Arial Narrow" panose="020B0606020202030204" pitchFamily="34" charset="0"/>
                </a:rPr>
                <a:t> </a:t>
              </a:r>
              <a:endParaRPr lang="es-MX" altLang="es-MX">
                <a:solidFill>
                  <a:schemeClr val="hlink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32" name="Freeform 38"/>
          <p:cNvSpPr>
            <a:spLocks noEditPoints="1"/>
          </p:cNvSpPr>
          <p:nvPr/>
        </p:nvSpPr>
        <p:spPr bwMode="auto">
          <a:xfrm>
            <a:off x="4253805" y="3367435"/>
            <a:ext cx="1152525" cy="593725"/>
          </a:xfrm>
          <a:custGeom>
            <a:avLst/>
            <a:gdLst>
              <a:gd name="T0" fmla="*/ 1859 w 1859"/>
              <a:gd name="T1" fmla="*/ 374 h 374"/>
              <a:gd name="T2" fmla="*/ 23 w 1859"/>
              <a:gd name="T3" fmla="*/ 374 h 374"/>
              <a:gd name="T4" fmla="*/ 23 w 1859"/>
              <a:gd name="T5" fmla="*/ 38 h 374"/>
              <a:gd name="T6" fmla="*/ 31 w 1859"/>
              <a:gd name="T7" fmla="*/ 38 h 374"/>
              <a:gd name="T8" fmla="*/ 31 w 1859"/>
              <a:gd name="T9" fmla="*/ 370 h 374"/>
              <a:gd name="T10" fmla="*/ 27 w 1859"/>
              <a:gd name="T11" fmla="*/ 366 h 374"/>
              <a:gd name="T12" fmla="*/ 1859 w 1859"/>
              <a:gd name="T13" fmla="*/ 366 h 374"/>
              <a:gd name="T14" fmla="*/ 1859 w 1859"/>
              <a:gd name="T15" fmla="*/ 374 h 374"/>
              <a:gd name="T16" fmla="*/ 0 w 1859"/>
              <a:gd name="T17" fmla="*/ 45 h 374"/>
              <a:gd name="T18" fmla="*/ 27 w 1859"/>
              <a:gd name="T19" fmla="*/ 0 h 374"/>
              <a:gd name="T20" fmla="*/ 52 w 1859"/>
              <a:gd name="T21" fmla="*/ 45 h 374"/>
              <a:gd name="T22" fmla="*/ 0 w 1859"/>
              <a:gd name="T23" fmla="*/ 45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59" h="374">
                <a:moveTo>
                  <a:pt x="1859" y="374"/>
                </a:moveTo>
                <a:lnTo>
                  <a:pt x="23" y="374"/>
                </a:lnTo>
                <a:lnTo>
                  <a:pt x="23" y="38"/>
                </a:lnTo>
                <a:lnTo>
                  <a:pt x="31" y="38"/>
                </a:lnTo>
                <a:lnTo>
                  <a:pt x="31" y="370"/>
                </a:lnTo>
                <a:lnTo>
                  <a:pt x="27" y="366"/>
                </a:lnTo>
                <a:lnTo>
                  <a:pt x="1859" y="366"/>
                </a:lnTo>
                <a:lnTo>
                  <a:pt x="1859" y="374"/>
                </a:lnTo>
                <a:close/>
                <a:moveTo>
                  <a:pt x="0" y="45"/>
                </a:moveTo>
                <a:lnTo>
                  <a:pt x="27" y="0"/>
                </a:lnTo>
                <a:lnTo>
                  <a:pt x="52" y="45"/>
                </a:lnTo>
                <a:lnTo>
                  <a:pt x="0" y="45"/>
                </a:lnTo>
                <a:close/>
              </a:path>
            </a:pathLst>
          </a:custGeom>
          <a:solidFill>
            <a:srgbClr val="009999"/>
          </a:solidFill>
          <a:ln w="31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33" name="Freeform 39"/>
          <p:cNvSpPr>
            <a:spLocks/>
          </p:cNvSpPr>
          <p:nvPr/>
        </p:nvSpPr>
        <p:spPr bwMode="auto">
          <a:xfrm>
            <a:off x="6703318" y="2546697"/>
            <a:ext cx="360363" cy="1368425"/>
          </a:xfrm>
          <a:custGeom>
            <a:avLst/>
            <a:gdLst>
              <a:gd name="T0" fmla="*/ 136 w 227"/>
              <a:gd name="T1" fmla="*/ 0 h 862"/>
              <a:gd name="T2" fmla="*/ 227 w 227"/>
              <a:gd name="T3" fmla="*/ 0 h 862"/>
              <a:gd name="T4" fmla="*/ 227 w 227"/>
              <a:gd name="T5" fmla="*/ 862 h 862"/>
              <a:gd name="T6" fmla="*/ 0 w 227"/>
              <a:gd name="T7" fmla="*/ 862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7" h="862">
                <a:moveTo>
                  <a:pt x="136" y="0"/>
                </a:moveTo>
                <a:lnTo>
                  <a:pt x="227" y="0"/>
                </a:lnTo>
                <a:lnTo>
                  <a:pt x="227" y="862"/>
                </a:lnTo>
                <a:lnTo>
                  <a:pt x="0" y="862"/>
                </a:lnTo>
              </a:path>
            </a:pathLst>
          </a:custGeom>
          <a:ln>
            <a:headEnd type="none" w="med" len="med"/>
            <a:tailEnd type="triangl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34" name="AutoShape 40"/>
          <p:cNvSpPr>
            <a:spLocks noChangeArrowheads="1"/>
          </p:cNvSpPr>
          <p:nvPr/>
        </p:nvSpPr>
        <p:spPr bwMode="auto">
          <a:xfrm>
            <a:off x="5911155" y="1610072"/>
            <a:ext cx="431800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00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grpSp>
        <p:nvGrpSpPr>
          <p:cNvPr id="35" name="Group 41"/>
          <p:cNvGrpSpPr>
            <a:grpSpLocks/>
          </p:cNvGrpSpPr>
          <p:nvPr/>
        </p:nvGrpSpPr>
        <p:grpSpPr bwMode="auto">
          <a:xfrm>
            <a:off x="6487418" y="4242147"/>
            <a:ext cx="473075" cy="412750"/>
            <a:chOff x="4286" y="3475"/>
            <a:chExt cx="298" cy="260"/>
          </a:xfrm>
        </p:grpSpPr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4286" y="3475"/>
              <a:ext cx="298" cy="260"/>
            </a:xfrm>
            <a:custGeom>
              <a:avLst/>
              <a:gdLst>
                <a:gd name="T0" fmla="*/ 134 w 298"/>
                <a:gd name="T1" fmla="*/ 0 h 260"/>
                <a:gd name="T2" fmla="*/ 105 w 298"/>
                <a:gd name="T3" fmla="*/ 6 h 260"/>
                <a:gd name="T4" fmla="*/ 78 w 298"/>
                <a:gd name="T5" fmla="*/ 15 h 260"/>
                <a:gd name="T6" fmla="*/ 54 w 298"/>
                <a:gd name="T7" fmla="*/ 29 h 260"/>
                <a:gd name="T8" fmla="*/ 33 w 298"/>
                <a:gd name="T9" fmla="*/ 48 h 260"/>
                <a:gd name="T10" fmla="*/ 18 w 298"/>
                <a:gd name="T11" fmla="*/ 67 h 260"/>
                <a:gd name="T12" fmla="*/ 6 w 298"/>
                <a:gd name="T13" fmla="*/ 91 h 260"/>
                <a:gd name="T14" fmla="*/ 0 w 298"/>
                <a:gd name="T15" fmla="*/ 116 h 260"/>
                <a:gd name="T16" fmla="*/ 0 w 298"/>
                <a:gd name="T17" fmla="*/ 144 h 260"/>
                <a:gd name="T18" fmla="*/ 6 w 298"/>
                <a:gd name="T19" fmla="*/ 169 h 260"/>
                <a:gd name="T20" fmla="*/ 18 w 298"/>
                <a:gd name="T21" fmla="*/ 193 h 260"/>
                <a:gd name="T22" fmla="*/ 33 w 298"/>
                <a:gd name="T23" fmla="*/ 213 h 260"/>
                <a:gd name="T24" fmla="*/ 54 w 298"/>
                <a:gd name="T25" fmla="*/ 231 h 260"/>
                <a:gd name="T26" fmla="*/ 78 w 298"/>
                <a:gd name="T27" fmla="*/ 245 h 260"/>
                <a:gd name="T28" fmla="*/ 105 w 298"/>
                <a:gd name="T29" fmla="*/ 254 h 260"/>
                <a:gd name="T30" fmla="*/ 134 w 298"/>
                <a:gd name="T31" fmla="*/ 260 h 260"/>
                <a:gd name="T32" fmla="*/ 163 w 298"/>
                <a:gd name="T33" fmla="*/ 260 h 260"/>
                <a:gd name="T34" fmla="*/ 192 w 298"/>
                <a:gd name="T35" fmla="*/ 254 h 260"/>
                <a:gd name="T36" fmla="*/ 219 w 298"/>
                <a:gd name="T37" fmla="*/ 245 h 260"/>
                <a:gd name="T38" fmla="*/ 244 w 298"/>
                <a:gd name="T39" fmla="*/ 231 h 260"/>
                <a:gd name="T40" fmla="*/ 262 w 298"/>
                <a:gd name="T41" fmla="*/ 213 h 260"/>
                <a:gd name="T42" fmla="*/ 279 w 298"/>
                <a:gd name="T43" fmla="*/ 193 h 260"/>
                <a:gd name="T44" fmla="*/ 291 w 298"/>
                <a:gd name="T45" fmla="*/ 169 h 260"/>
                <a:gd name="T46" fmla="*/ 296 w 298"/>
                <a:gd name="T47" fmla="*/ 144 h 260"/>
                <a:gd name="T48" fmla="*/ 296 w 298"/>
                <a:gd name="T49" fmla="*/ 116 h 260"/>
                <a:gd name="T50" fmla="*/ 291 w 298"/>
                <a:gd name="T51" fmla="*/ 91 h 260"/>
                <a:gd name="T52" fmla="*/ 279 w 298"/>
                <a:gd name="T53" fmla="*/ 67 h 260"/>
                <a:gd name="T54" fmla="*/ 262 w 298"/>
                <a:gd name="T55" fmla="*/ 48 h 260"/>
                <a:gd name="T56" fmla="*/ 244 w 298"/>
                <a:gd name="T57" fmla="*/ 29 h 260"/>
                <a:gd name="T58" fmla="*/ 219 w 298"/>
                <a:gd name="T59" fmla="*/ 15 h 260"/>
                <a:gd name="T60" fmla="*/ 192 w 298"/>
                <a:gd name="T61" fmla="*/ 6 h 260"/>
                <a:gd name="T62" fmla="*/ 163 w 298"/>
                <a:gd name="T63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8" h="260">
                  <a:moveTo>
                    <a:pt x="149" y="0"/>
                  </a:moveTo>
                  <a:lnTo>
                    <a:pt x="134" y="0"/>
                  </a:lnTo>
                  <a:lnTo>
                    <a:pt x="118" y="2"/>
                  </a:lnTo>
                  <a:lnTo>
                    <a:pt x="105" y="6"/>
                  </a:lnTo>
                  <a:lnTo>
                    <a:pt x="91" y="9"/>
                  </a:lnTo>
                  <a:lnTo>
                    <a:pt x="78" y="15"/>
                  </a:lnTo>
                  <a:lnTo>
                    <a:pt x="66" y="22"/>
                  </a:lnTo>
                  <a:lnTo>
                    <a:pt x="54" y="29"/>
                  </a:lnTo>
                  <a:lnTo>
                    <a:pt x="43" y="38"/>
                  </a:lnTo>
                  <a:lnTo>
                    <a:pt x="33" y="48"/>
                  </a:lnTo>
                  <a:lnTo>
                    <a:pt x="25" y="57"/>
                  </a:lnTo>
                  <a:lnTo>
                    <a:pt x="18" y="67"/>
                  </a:lnTo>
                  <a:lnTo>
                    <a:pt x="12" y="80"/>
                  </a:lnTo>
                  <a:lnTo>
                    <a:pt x="6" y="91"/>
                  </a:lnTo>
                  <a:lnTo>
                    <a:pt x="2" y="104"/>
                  </a:lnTo>
                  <a:lnTo>
                    <a:pt x="0" y="116"/>
                  </a:lnTo>
                  <a:lnTo>
                    <a:pt x="0" y="131"/>
                  </a:lnTo>
                  <a:lnTo>
                    <a:pt x="0" y="144"/>
                  </a:lnTo>
                  <a:lnTo>
                    <a:pt x="2" y="156"/>
                  </a:lnTo>
                  <a:lnTo>
                    <a:pt x="6" y="169"/>
                  </a:lnTo>
                  <a:lnTo>
                    <a:pt x="12" y="180"/>
                  </a:lnTo>
                  <a:lnTo>
                    <a:pt x="18" y="193"/>
                  </a:lnTo>
                  <a:lnTo>
                    <a:pt x="25" y="203"/>
                  </a:lnTo>
                  <a:lnTo>
                    <a:pt x="33" y="213"/>
                  </a:lnTo>
                  <a:lnTo>
                    <a:pt x="43" y="222"/>
                  </a:lnTo>
                  <a:lnTo>
                    <a:pt x="54" y="231"/>
                  </a:lnTo>
                  <a:lnTo>
                    <a:pt x="66" y="238"/>
                  </a:lnTo>
                  <a:lnTo>
                    <a:pt x="78" y="245"/>
                  </a:lnTo>
                  <a:lnTo>
                    <a:pt x="91" y="251"/>
                  </a:lnTo>
                  <a:lnTo>
                    <a:pt x="105" y="254"/>
                  </a:lnTo>
                  <a:lnTo>
                    <a:pt x="118" y="258"/>
                  </a:lnTo>
                  <a:lnTo>
                    <a:pt x="134" y="260"/>
                  </a:lnTo>
                  <a:lnTo>
                    <a:pt x="149" y="260"/>
                  </a:lnTo>
                  <a:lnTo>
                    <a:pt x="163" y="260"/>
                  </a:lnTo>
                  <a:lnTo>
                    <a:pt x="178" y="258"/>
                  </a:lnTo>
                  <a:lnTo>
                    <a:pt x="192" y="254"/>
                  </a:lnTo>
                  <a:lnTo>
                    <a:pt x="207" y="251"/>
                  </a:lnTo>
                  <a:lnTo>
                    <a:pt x="219" y="245"/>
                  </a:lnTo>
                  <a:lnTo>
                    <a:pt x="231" y="238"/>
                  </a:lnTo>
                  <a:lnTo>
                    <a:pt x="244" y="231"/>
                  </a:lnTo>
                  <a:lnTo>
                    <a:pt x="254" y="222"/>
                  </a:lnTo>
                  <a:lnTo>
                    <a:pt x="262" y="213"/>
                  </a:lnTo>
                  <a:lnTo>
                    <a:pt x="273" y="203"/>
                  </a:lnTo>
                  <a:lnTo>
                    <a:pt x="279" y="193"/>
                  </a:lnTo>
                  <a:lnTo>
                    <a:pt x="285" y="180"/>
                  </a:lnTo>
                  <a:lnTo>
                    <a:pt x="291" y="169"/>
                  </a:lnTo>
                  <a:lnTo>
                    <a:pt x="293" y="156"/>
                  </a:lnTo>
                  <a:lnTo>
                    <a:pt x="296" y="144"/>
                  </a:lnTo>
                  <a:lnTo>
                    <a:pt x="298" y="131"/>
                  </a:lnTo>
                  <a:lnTo>
                    <a:pt x="296" y="116"/>
                  </a:lnTo>
                  <a:lnTo>
                    <a:pt x="293" y="104"/>
                  </a:lnTo>
                  <a:lnTo>
                    <a:pt x="291" y="91"/>
                  </a:lnTo>
                  <a:lnTo>
                    <a:pt x="285" y="80"/>
                  </a:lnTo>
                  <a:lnTo>
                    <a:pt x="279" y="67"/>
                  </a:lnTo>
                  <a:lnTo>
                    <a:pt x="273" y="57"/>
                  </a:lnTo>
                  <a:lnTo>
                    <a:pt x="262" y="48"/>
                  </a:lnTo>
                  <a:lnTo>
                    <a:pt x="254" y="38"/>
                  </a:lnTo>
                  <a:lnTo>
                    <a:pt x="244" y="29"/>
                  </a:lnTo>
                  <a:lnTo>
                    <a:pt x="231" y="22"/>
                  </a:lnTo>
                  <a:lnTo>
                    <a:pt x="219" y="15"/>
                  </a:lnTo>
                  <a:lnTo>
                    <a:pt x="207" y="9"/>
                  </a:lnTo>
                  <a:lnTo>
                    <a:pt x="192" y="6"/>
                  </a:lnTo>
                  <a:lnTo>
                    <a:pt x="178" y="2"/>
                  </a:lnTo>
                  <a:lnTo>
                    <a:pt x="163" y="0"/>
                  </a:lnTo>
                  <a:lnTo>
                    <a:pt x="149" y="0"/>
                  </a:lnTo>
                </a:path>
              </a:pathLst>
            </a:custGeom>
            <a:noFill/>
            <a:ln w="9525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4377" y="3475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MX" altLang="es-MX" sz="2400">
                  <a:solidFill>
                    <a:schemeClr val="hlink"/>
                  </a:solidFill>
                  <a:latin typeface="Times New Roman" panose="02020603050405020304" pitchFamily="18" charset="0"/>
                </a:rPr>
                <a:t>X</a:t>
              </a:r>
              <a:endParaRPr lang="es-MX" altLang="es-MX">
                <a:solidFill>
                  <a:schemeClr val="hlink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36" name="Rectangle 44"/>
          <p:cNvSpPr>
            <a:spLocks noChangeArrowheads="1"/>
          </p:cNvSpPr>
          <p:nvPr/>
        </p:nvSpPr>
        <p:spPr bwMode="auto">
          <a:xfrm>
            <a:off x="7495480" y="1324322"/>
            <a:ext cx="139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altLang="es-MX" b="1">
                <a:solidFill>
                  <a:schemeClr val="hlink"/>
                </a:solidFill>
              </a:rPr>
              <a:t>Modificación</a:t>
            </a:r>
            <a:endParaRPr lang="es-MX" altLang="es-MX">
              <a:solidFill>
                <a:schemeClr val="hlink"/>
              </a:solidFill>
              <a:latin typeface="Verdana" panose="020B0604030504040204" pitchFamily="34" charset="0"/>
            </a:endParaRPr>
          </a:p>
        </p:txBody>
      </p:sp>
      <p:sp>
        <p:nvSpPr>
          <p:cNvPr id="37" name="Rectangle 45"/>
          <p:cNvSpPr>
            <a:spLocks noChangeArrowheads="1"/>
          </p:cNvSpPr>
          <p:nvPr/>
        </p:nvSpPr>
        <p:spPr bwMode="auto">
          <a:xfrm>
            <a:off x="7509768" y="2089497"/>
            <a:ext cx="1352550" cy="5524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38" name="Rectangle 46"/>
          <p:cNvSpPr>
            <a:spLocks noChangeArrowheads="1"/>
          </p:cNvSpPr>
          <p:nvPr/>
        </p:nvSpPr>
        <p:spPr bwMode="auto">
          <a:xfrm>
            <a:off x="7797105" y="2127597"/>
            <a:ext cx="919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altLang="es-MX" sz="1500" b="1">
                <a:latin typeface="Arial Narrow" panose="020B0606020202030204" pitchFamily="34" charset="0"/>
              </a:rPr>
              <a:t>Revisión del</a:t>
            </a:r>
          </a:p>
          <a:p>
            <a:r>
              <a:rPr lang="es-MX" altLang="es-MX" sz="1500" b="1">
                <a:latin typeface="Arial Narrow" panose="020B0606020202030204" pitchFamily="34" charset="0"/>
              </a:rPr>
              <a:t>Programa</a:t>
            </a:r>
            <a:endParaRPr lang="es-MX" altLang="es-MX">
              <a:latin typeface="Verdana" panose="020B0604030504040204" pitchFamily="34" charset="0"/>
            </a:endParaRPr>
          </a:p>
        </p:txBody>
      </p:sp>
      <p:sp>
        <p:nvSpPr>
          <p:cNvPr id="39" name="Freeform 47"/>
          <p:cNvSpPr>
            <a:spLocks/>
          </p:cNvSpPr>
          <p:nvPr/>
        </p:nvSpPr>
        <p:spPr bwMode="auto">
          <a:xfrm>
            <a:off x="6054030" y="2368897"/>
            <a:ext cx="1441450" cy="2447925"/>
          </a:xfrm>
          <a:custGeom>
            <a:avLst/>
            <a:gdLst>
              <a:gd name="T0" fmla="*/ 0 w 908"/>
              <a:gd name="T1" fmla="*/ 1361 h 1542"/>
              <a:gd name="T2" fmla="*/ 0 w 908"/>
              <a:gd name="T3" fmla="*/ 1542 h 1542"/>
              <a:gd name="T4" fmla="*/ 817 w 908"/>
              <a:gd name="T5" fmla="*/ 1542 h 1542"/>
              <a:gd name="T6" fmla="*/ 817 w 908"/>
              <a:gd name="T7" fmla="*/ 0 h 1542"/>
              <a:gd name="T8" fmla="*/ 908 w 908"/>
              <a:gd name="T9" fmla="*/ 0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542">
                <a:moveTo>
                  <a:pt x="0" y="1361"/>
                </a:moveTo>
                <a:lnTo>
                  <a:pt x="0" y="1542"/>
                </a:lnTo>
                <a:lnTo>
                  <a:pt x="817" y="1542"/>
                </a:lnTo>
                <a:lnTo>
                  <a:pt x="817" y="0"/>
                </a:lnTo>
                <a:lnTo>
                  <a:pt x="908" y="0"/>
                </a:lnTo>
              </a:path>
            </a:pathLst>
          </a:custGeom>
          <a:ln>
            <a:headEnd type="none" w="med" len="med"/>
            <a:tailEnd type="triangl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40" name="Freeform 48"/>
          <p:cNvSpPr>
            <a:spLocks/>
          </p:cNvSpPr>
          <p:nvPr/>
        </p:nvSpPr>
        <p:spPr bwMode="auto">
          <a:xfrm>
            <a:off x="1013718" y="2657822"/>
            <a:ext cx="7200900" cy="2376488"/>
          </a:xfrm>
          <a:custGeom>
            <a:avLst/>
            <a:gdLst>
              <a:gd name="T0" fmla="*/ 4536 w 4536"/>
              <a:gd name="T1" fmla="*/ 0 h 1497"/>
              <a:gd name="T2" fmla="*/ 4536 w 4536"/>
              <a:gd name="T3" fmla="*/ 1497 h 1497"/>
              <a:gd name="T4" fmla="*/ 0 w 4536"/>
              <a:gd name="T5" fmla="*/ 1497 h 1497"/>
              <a:gd name="T6" fmla="*/ 0 w 4536"/>
              <a:gd name="T7" fmla="*/ 1270 h 1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36" h="1497">
                <a:moveTo>
                  <a:pt x="4536" y="0"/>
                </a:moveTo>
                <a:lnTo>
                  <a:pt x="4536" y="1497"/>
                </a:lnTo>
                <a:lnTo>
                  <a:pt x="0" y="1497"/>
                </a:lnTo>
                <a:lnTo>
                  <a:pt x="0" y="1270"/>
                </a:lnTo>
              </a:path>
            </a:pathLst>
          </a:custGeom>
          <a:ln>
            <a:headEnd type="none" w="med" len="med"/>
            <a:tailEnd type="triangl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41" name="AutoShape 49"/>
          <p:cNvSpPr>
            <a:spLocks noChangeArrowheads="1"/>
          </p:cNvSpPr>
          <p:nvPr/>
        </p:nvSpPr>
        <p:spPr bwMode="auto">
          <a:xfrm>
            <a:off x="8071743" y="1648172"/>
            <a:ext cx="431800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00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42" name="Rectangle 50"/>
          <p:cNvSpPr>
            <a:spLocks noChangeArrowheads="1"/>
          </p:cNvSpPr>
          <p:nvPr/>
        </p:nvSpPr>
        <p:spPr bwMode="auto">
          <a:xfrm>
            <a:off x="394593" y="5089872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" altLang="es-MX">
              <a:latin typeface="Verdana" panose="020B0604030504040204" pitchFamily="34" charset="0"/>
            </a:endParaRPr>
          </a:p>
        </p:txBody>
      </p:sp>
      <p:sp>
        <p:nvSpPr>
          <p:cNvPr id="43" name="Freeform 51"/>
          <p:cNvSpPr>
            <a:spLocks noEditPoints="1"/>
          </p:cNvSpPr>
          <p:nvPr/>
        </p:nvSpPr>
        <p:spPr bwMode="auto">
          <a:xfrm>
            <a:off x="970855" y="2708622"/>
            <a:ext cx="71438" cy="530225"/>
          </a:xfrm>
          <a:custGeom>
            <a:avLst/>
            <a:gdLst>
              <a:gd name="T0" fmla="*/ 14 w 35"/>
              <a:gd name="T1" fmla="*/ 3 h 424"/>
              <a:gd name="T2" fmla="*/ 21 w 35"/>
              <a:gd name="T3" fmla="*/ 386 h 424"/>
              <a:gd name="T4" fmla="*/ 21 w 35"/>
              <a:gd name="T5" fmla="*/ 388 h 424"/>
              <a:gd name="T6" fmla="*/ 21 w 35"/>
              <a:gd name="T7" fmla="*/ 390 h 424"/>
              <a:gd name="T8" fmla="*/ 18 w 35"/>
              <a:gd name="T9" fmla="*/ 390 h 424"/>
              <a:gd name="T10" fmla="*/ 16 w 35"/>
              <a:gd name="T11" fmla="*/ 390 h 424"/>
              <a:gd name="T12" fmla="*/ 14 w 35"/>
              <a:gd name="T13" fmla="*/ 390 h 424"/>
              <a:gd name="T14" fmla="*/ 14 w 35"/>
              <a:gd name="T15" fmla="*/ 390 h 424"/>
              <a:gd name="T16" fmla="*/ 12 w 35"/>
              <a:gd name="T17" fmla="*/ 388 h 424"/>
              <a:gd name="T18" fmla="*/ 12 w 35"/>
              <a:gd name="T19" fmla="*/ 386 h 424"/>
              <a:gd name="T20" fmla="*/ 6 w 35"/>
              <a:gd name="T21" fmla="*/ 3 h 424"/>
              <a:gd name="T22" fmla="*/ 8 w 35"/>
              <a:gd name="T23" fmla="*/ 3 h 424"/>
              <a:gd name="T24" fmla="*/ 8 w 35"/>
              <a:gd name="T25" fmla="*/ 2 h 424"/>
              <a:gd name="T26" fmla="*/ 10 w 35"/>
              <a:gd name="T27" fmla="*/ 0 h 424"/>
              <a:gd name="T28" fmla="*/ 10 w 35"/>
              <a:gd name="T29" fmla="*/ 0 h 424"/>
              <a:gd name="T30" fmla="*/ 12 w 35"/>
              <a:gd name="T31" fmla="*/ 0 h 424"/>
              <a:gd name="T32" fmla="*/ 14 w 35"/>
              <a:gd name="T33" fmla="*/ 2 h 424"/>
              <a:gd name="T34" fmla="*/ 14 w 35"/>
              <a:gd name="T35" fmla="*/ 2 h 424"/>
              <a:gd name="T36" fmla="*/ 14 w 35"/>
              <a:gd name="T37" fmla="*/ 3 h 424"/>
              <a:gd name="T38" fmla="*/ 14 w 35"/>
              <a:gd name="T39" fmla="*/ 3 h 424"/>
              <a:gd name="T40" fmla="*/ 35 w 35"/>
              <a:gd name="T41" fmla="*/ 379 h 424"/>
              <a:gd name="T42" fmla="*/ 18 w 35"/>
              <a:gd name="T43" fmla="*/ 424 h 424"/>
              <a:gd name="T44" fmla="*/ 0 w 35"/>
              <a:gd name="T45" fmla="*/ 379 h 424"/>
              <a:gd name="T46" fmla="*/ 35 w 35"/>
              <a:gd name="T47" fmla="*/ 379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" h="424">
                <a:moveTo>
                  <a:pt x="14" y="3"/>
                </a:moveTo>
                <a:lnTo>
                  <a:pt x="21" y="386"/>
                </a:lnTo>
                <a:lnTo>
                  <a:pt x="21" y="388"/>
                </a:lnTo>
                <a:lnTo>
                  <a:pt x="21" y="390"/>
                </a:lnTo>
                <a:lnTo>
                  <a:pt x="18" y="390"/>
                </a:lnTo>
                <a:lnTo>
                  <a:pt x="16" y="390"/>
                </a:lnTo>
                <a:lnTo>
                  <a:pt x="14" y="390"/>
                </a:lnTo>
                <a:lnTo>
                  <a:pt x="14" y="390"/>
                </a:lnTo>
                <a:lnTo>
                  <a:pt x="12" y="388"/>
                </a:lnTo>
                <a:lnTo>
                  <a:pt x="12" y="386"/>
                </a:lnTo>
                <a:lnTo>
                  <a:pt x="6" y="3"/>
                </a:lnTo>
                <a:lnTo>
                  <a:pt x="8" y="3"/>
                </a:lnTo>
                <a:lnTo>
                  <a:pt x="8" y="2"/>
                </a:lnTo>
                <a:lnTo>
                  <a:pt x="10" y="0"/>
                </a:lnTo>
                <a:lnTo>
                  <a:pt x="10" y="0"/>
                </a:lnTo>
                <a:lnTo>
                  <a:pt x="12" y="0"/>
                </a:lnTo>
                <a:lnTo>
                  <a:pt x="14" y="2"/>
                </a:lnTo>
                <a:lnTo>
                  <a:pt x="14" y="2"/>
                </a:lnTo>
                <a:lnTo>
                  <a:pt x="14" y="3"/>
                </a:lnTo>
                <a:lnTo>
                  <a:pt x="14" y="3"/>
                </a:lnTo>
                <a:close/>
                <a:moveTo>
                  <a:pt x="35" y="379"/>
                </a:moveTo>
                <a:lnTo>
                  <a:pt x="18" y="424"/>
                </a:lnTo>
                <a:lnTo>
                  <a:pt x="0" y="379"/>
                </a:lnTo>
                <a:lnTo>
                  <a:pt x="35" y="379"/>
                </a:lnTo>
                <a:close/>
              </a:path>
            </a:pathLst>
          </a:custGeom>
          <a:solidFill>
            <a:srgbClr val="009999"/>
          </a:solidFill>
          <a:ln w="31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733" y="73356"/>
            <a:ext cx="1224136" cy="1093457"/>
          </a:xfrm>
          <a:prstGeom prst="rect">
            <a:avLst/>
          </a:prstGeom>
        </p:spPr>
      </p:pic>
      <p:sp>
        <p:nvSpPr>
          <p:cNvPr id="53" name="CuadroTexto 52"/>
          <p:cNvSpPr txBox="1"/>
          <p:nvPr/>
        </p:nvSpPr>
        <p:spPr>
          <a:xfrm>
            <a:off x="2701868" y="422622"/>
            <a:ext cx="5165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¿Qué sigue?</a:t>
            </a:r>
            <a:endParaRPr lang="es-MX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97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484784"/>
            <a:ext cx="3401969" cy="1822461"/>
          </a:xfrm>
          <a:prstGeom prst="rect">
            <a:avLst/>
          </a:prstGeom>
        </p:spPr>
      </p:pic>
      <p:pic>
        <p:nvPicPr>
          <p:cNvPr id="3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22525"/>
            <a:ext cx="3473976" cy="64411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7114" y="1469934"/>
            <a:ext cx="3798722" cy="179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3641502"/>
            <a:ext cx="3798722" cy="207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771800" y="202659"/>
            <a:ext cx="56240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Sistemas de información y consulta.</a:t>
            </a:r>
          </a:p>
          <a:p>
            <a:pPr algn="r"/>
            <a: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Bitácora ambiental</a:t>
            </a:r>
            <a:endParaRPr lang="es-MX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737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03848" y="404664"/>
            <a:ext cx="5040560" cy="54006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Integración. Federación</a:t>
            </a:r>
            <a:endParaRPr lang="es-MX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C:\sds\SEIARN\Indicadores\Biodiversidad\anaae\2016\Encuentro Boca del Río\dia1\Ponencia COESBIO\Comisión Estatal de Biodiversidad del Estado de Morelos 20160126_1608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843" y="3578906"/>
            <a:ext cx="3271469" cy="171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4111" y="3578906"/>
            <a:ext cx="33112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MX" sz="8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Segundo Encuentro Nacional Sobre Estrategias de Biodiversidad, CONABIO</a:t>
            </a:r>
            <a:endParaRPr lang="es-MX" sz="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7" descr="C:\sds\SEIARN\Indicadores\Administracion_urbana\IMG-20150427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11" y="1527327"/>
            <a:ext cx="3311201" cy="189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24111" y="1527327"/>
            <a:ext cx="24482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MX" sz="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Comisión Nacional de Vivienda, CONAVI</a:t>
            </a:r>
            <a:endParaRPr lang="es-MX" sz="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237534" y="3618786"/>
            <a:ext cx="1760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s-MX" sz="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Comisión Ambiental de la Megalópolis, CAME</a:t>
            </a:r>
            <a:endParaRPr lang="es-MX" sz="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50" y="1354896"/>
            <a:ext cx="2487680" cy="2237949"/>
          </a:xfrm>
          <a:prstGeom prst="rect">
            <a:avLst/>
          </a:prstGeom>
        </p:spPr>
      </p:pic>
      <p:sp>
        <p:nvSpPr>
          <p:cNvPr id="9" name="8 Flecha a la derecha con bandas"/>
          <p:cNvSpPr/>
          <p:nvPr/>
        </p:nvSpPr>
        <p:spPr>
          <a:xfrm>
            <a:off x="4427400" y="2257846"/>
            <a:ext cx="936104" cy="432048"/>
          </a:xfrm>
          <a:prstGeom prst="striped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059167288"/>
              </p:ext>
            </p:extLst>
          </p:nvPr>
        </p:nvGraphicFramePr>
        <p:xfrm>
          <a:off x="3779328" y="3578906"/>
          <a:ext cx="1872208" cy="1807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Picture 2" descr="C:\sds\SEIARN\Indicadores\Biodiversidad\GIZ\img\megalopolis_oet_decretado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51373"/>
            <a:ext cx="2684115" cy="18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5873950" y="1150635"/>
            <a:ext cx="24482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s-MX" sz="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Polígonos de contención urbana</a:t>
            </a:r>
            <a:endParaRPr lang="es-MX" sz="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32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131840" y="476672"/>
            <a:ext cx="5040560" cy="64882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Integración. Federación</a:t>
            </a:r>
            <a:endParaRPr lang="es-MX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C:\sds\SEIARN\Indicadores\Agua\Consejo Cuenca apatlaco\20160210_134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19" y="2332346"/>
            <a:ext cx="4752528" cy="260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14119" y="2332347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s-MX" sz="9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Comisión Nacional del Agua, CONAGUA. Consejo de Cuenca del río Apatlaco</a:t>
            </a:r>
            <a:endParaRPr lang="es-MX" sz="9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64088" y="2325400"/>
            <a:ext cx="34892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SEMARNAT – DGIRA – SIGEIA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SEMARNAT – </a:t>
            </a:r>
            <a:r>
              <a:rPr lang="es-MX" dirty="0" err="1" smtClean="0"/>
              <a:t>DGFyS</a:t>
            </a:r>
            <a:r>
              <a:rPr lang="es-MX" dirty="0" smtClean="0"/>
              <a:t> – CONSEJO FORESTAL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CRUZADA CONTRA EL HAMBRE</a:t>
            </a:r>
          </a:p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77924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319</Words>
  <Application>Microsoft Office PowerPoint</Application>
  <PresentationFormat>Presentación en pantalla (4:3)</PresentationFormat>
  <Paragraphs>97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BRENDA</dc:creator>
  <cp:lastModifiedBy>Fernando Valdez Calderón</cp:lastModifiedBy>
  <cp:revision>23</cp:revision>
  <dcterms:created xsi:type="dcterms:W3CDTF">2013-07-17T18:58:39Z</dcterms:created>
  <dcterms:modified xsi:type="dcterms:W3CDTF">2016-04-14T16:42:06Z</dcterms:modified>
</cp:coreProperties>
</file>