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0" r:id="rId2"/>
    <p:sldId id="453" r:id="rId3"/>
    <p:sldId id="436" r:id="rId4"/>
    <p:sldId id="455" r:id="rId5"/>
    <p:sldId id="456" r:id="rId6"/>
    <p:sldId id="457" r:id="rId7"/>
    <p:sldId id="458" r:id="rId8"/>
    <p:sldId id="459" r:id="rId9"/>
    <p:sldId id="460" r:id="rId10"/>
    <p:sldId id="461" r:id="rId11"/>
    <p:sldId id="406" r:id="rId1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F561"/>
    <a:srgbClr val="E026B8"/>
    <a:srgbClr val="79FFB6"/>
    <a:srgbClr val="FFFFCC"/>
    <a:srgbClr val="FFFFFF"/>
    <a:srgbClr val="FFFF99"/>
    <a:srgbClr val="EEEE96"/>
    <a:srgbClr val="A3FFCD"/>
    <a:srgbClr val="C468D6"/>
    <a:srgbClr val="F16F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 autoAdjust="0"/>
    <p:restoredTop sz="94671" autoAdjust="0"/>
  </p:normalViewPr>
  <p:slideViewPr>
    <p:cSldViewPr>
      <p:cViewPr>
        <p:scale>
          <a:sx n="100" d="100"/>
          <a:sy n="100" d="100"/>
        </p:scale>
        <p:origin x="-184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34DE-62C4-4648-8EB3-75C4C44D1EBE}" type="datetimeFigureOut">
              <a:rPr lang="es-MX" smtClean="0"/>
              <a:t>13/02/2016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8F22C9-686F-4C8E-B8D9-C65754D8FE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53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BAF9E-8BB5-498A-9BCA-25B7CD7A9E2D}" type="datetimeFigureOut">
              <a:rPr lang="es-MX" smtClean="0"/>
              <a:pPr/>
              <a:t>13/02/2016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CEDA-7D86-4CA6-8E91-B9C5791434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BAF9E-8BB5-498A-9BCA-25B7CD7A9E2D}" type="datetimeFigureOut">
              <a:rPr lang="es-MX" smtClean="0"/>
              <a:pPr/>
              <a:t>13/02/2016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CEDA-7D86-4CA6-8E91-B9C5791434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BAF9E-8BB5-498A-9BCA-25B7CD7A9E2D}" type="datetimeFigureOut">
              <a:rPr lang="es-MX" smtClean="0"/>
              <a:pPr/>
              <a:t>13/02/2016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CEDA-7D86-4CA6-8E91-B9C5791434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SDS#6849\escudo y logotipos\escudo Morelos\Escud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3711575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BRENDA\Downloads\ATT00001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344" y="5733256"/>
            <a:ext cx="1534656" cy="576064"/>
          </a:xfrm>
          <a:prstGeom prst="rect">
            <a:avLst/>
          </a:prstGeom>
          <a:noFill/>
        </p:spPr>
      </p:pic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9"/>
          <a:stretch>
            <a:fillRect/>
          </a:stretch>
        </p:blipFill>
        <p:spPr bwMode="auto">
          <a:xfrm>
            <a:off x="0" y="6390084"/>
            <a:ext cx="9144000" cy="46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9"/>
          <a:stretch>
            <a:fillRect/>
          </a:stretch>
        </p:blipFill>
        <p:spPr bwMode="auto">
          <a:xfrm>
            <a:off x="0" y="6390084"/>
            <a:ext cx="9144000" cy="46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D:\SDS#6849\escudo y logotipos\S. DESARROLLO SUSTENTABLE\SECRETARÍA DE DESARROLLO SUSTENTABLE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2231924" cy="73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BRENDA\Downloads\YosoySustentable sol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21288"/>
            <a:ext cx="1877564" cy="261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BRENDA\Downloads\ATT00001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344" y="5733256"/>
            <a:ext cx="1534656" cy="576064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BAF9E-8BB5-498A-9BCA-25B7CD7A9E2D}" type="datetimeFigureOut">
              <a:rPr lang="es-MX" smtClean="0"/>
              <a:pPr/>
              <a:t>13/02/2016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CEDA-7D86-4CA6-8E91-B9C5791434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BAF9E-8BB5-498A-9BCA-25B7CD7A9E2D}" type="datetimeFigureOut">
              <a:rPr lang="es-MX" smtClean="0"/>
              <a:pPr/>
              <a:t>13/02/2016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CEDA-7D86-4CA6-8E91-B9C5791434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BAF9E-8BB5-498A-9BCA-25B7CD7A9E2D}" type="datetimeFigureOut">
              <a:rPr lang="es-MX" smtClean="0"/>
              <a:pPr/>
              <a:t>13/02/2016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CEDA-7D86-4CA6-8E91-B9C5791434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BAF9E-8BB5-498A-9BCA-25B7CD7A9E2D}" type="datetimeFigureOut">
              <a:rPr lang="es-MX" smtClean="0"/>
              <a:pPr/>
              <a:t>13/02/2016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CEDA-7D86-4CA6-8E91-B9C5791434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BAF9E-8BB5-498A-9BCA-25B7CD7A9E2D}" type="datetimeFigureOut">
              <a:rPr lang="es-MX" smtClean="0"/>
              <a:pPr/>
              <a:t>13/02/2016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CEDA-7D86-4CA6-8E91-B9C5791434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BAF9E-8BB5-498A-9BCA-25B7CD7A9E2D}" type="datetimeFigureOut">
              <a:rPr lang="es-MX" smtClean="0"/>
              <a:pPr/>
              <a:t>13/02/2016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CEDA-7D86-4CA6-8E91-B9C5791434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BAF9E-8BB5-498A-9BCA-25B7CD7A9E2D}" type="datetimeFigureOut">
              <a:rPr lang="es-MX" smtClean="0"/>
              <a:pPr/>
              <a:t>13/02/2016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CEDA-7D86-4CA6-8E91-B9C5791434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BAF9E-8BB5-498A-9BCA-25B7CD7A9E2D}" type="datetimeFigureOut">
              <a:rPr lang="es-MX" smtClean="0"/>
              <a:pPr/>
              <a:t>13/02/2016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FCEDA-7D86-4CA6-8E91-B9C5791434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BAF9E-8BB5-498A-9BCA-25B7CD7A9E2D}" type="datetimeFigureOut">
              <a:rPr lang="es-MX" smtClean="0"/>
              <a:pPr/>
              <a:t>13/02/2016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FCEDA-7D86-4CA6-8E91-B9C579143459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obum.zmcuernavaca.morelos.gob.mx/metadata/morelos/POEREM/POEREM_modelo_ugas.pdf" TargetMode="External"/><Relationship Id="rId13" Type="http://schemas.openxmlformats.org/officeDocument/2006/relationships/image" Target="../media/image11.png"/><Relationship Id="rId3" Type="http://schemas.openxmlformats.org/officeDocument/2006/relationships/image" Target="../media/image9.jpeg"/><Relationship Id="rId7" Type="http://schemas.openxmlformats.org/officeDocument/2006/relationships/hyperlink" Target="http://obum.zmcuernavaca.morelos.gob.mx/metadata/morelos/POEREM/Metadatos_Morelos_OET.html" TargetMode="External"/><Relationship Id="rId12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obum.zmcuernavaca.morelos.gob.mx/morelos/bos/bos.php" TargetMode="External"/><Relationship Id="rId11" Type="http://schemas.openxmlformats.org/officeDocument/2006/relationships/hyperlink" Target="http://sustentable.morelos.gob.mx/categoria/temas/pt/poerem" TargetMode="External"/><Relationship Id="rId5" Type="http://schemas.openxmlformats.org/officeDocument/2006/relationships/hyperlink" Target="http://obum.zmcuernavaca.morelos.gob.mx/metadata/morelos/poerem/Memoria_tecnica_POEREM.pdf" TargetMode="External"/><Relationship Id="rId10" Type="http://schemas.openxmlformats.org/officeDocument/2006/relationships/hyperlink" Target="http://obum.zmcuernavaca.morelos.gob.mx/metadata/morelos/POEREM/POEREM_modelo_ugas.kml" TargetMode="External"/><Relationship Id="rId4" Type="http://schemas.openxmlformats.org/officeDocument/2006/relationships/hyperlink" Target="http://periodico.morelos.gob.mx/periodicos/2014/5220.pdf" TargetMode="External"/><Relationship Id="rId9" Type="http://schemas.openxmlformats.org/officeDocument/2006/relationships/hyperlink" Target="http://obum.zmcuernavaca.morelos.gob.mx/metadata/morelos/POEREM/ugas_poerem_shapefile.rar" TargetMode="External"/><Relationship Id="rId1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866021" y="4581128"/>
            <a:ext cx="524884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Ins="36000">
            <a:spAutoFit/>
          </a:bodyPr>
          <a:lstStyle/>
          <a:p>
            <a:pPr algn="r" hangingPunct="0">
              <a:spcBef>
                <a:spcPts val="200"/>
              </a:spcBef>
              <a:spcAft>
                <a:spcPts val="200"/>
              </a:spcAft>
            </a:pPr>
            <a:r>
              <a:rPr lang="es-ES" sz="2000" b="1" dirty="0" smtClean="0"/>
              <a:t>Programa de Ordenamiento Ecológico Regional del Estado de </a:t>
            </a:r>
            <a:r>
              <a:rPr lang="es-ES" sz="2000" b="1" dirty="0" smtClean="0"/>
              <a:t>Morelos</a:t>
            </a:r>
            <a:endParaRPr lang="es-ES" sz="2000" b="1" dirty="0" smtClean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152363" cy="210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sds\IMG\Edificio DIF Manantiales\Letras COESBI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" t="30371" r="5230" b="30904"/>
          <a:stretch/>
        </p:blipFill>
        <p:spPr bwMode="auto">
          <a:xfrm>
            <a:off x="6853237" y="11088"/>
            <a:ext cx="22955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3992" y="1026425"/>
            <a:ext cx="7466360" cy="497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51520" y="1123417"/>
            <a:ext cx="3339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Fraccionamiento Los Laureles, Xochitepec</a:t>
            </a:r>
            <a:endParaRPr lang="es-MX" b="1" dirty="0"/>
          </a:p>
        </p:txBody>
      </p:sp>
      <p:pic>
        <p:nvPicPr>
          <p:cNvPr id="4" name="Picture 2" descr="C:\sds\IMG\Edificio DIF Manantiales\Letras COESBI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" t="30371" r="5230" b="30904"/>
          <a:stretch/>
        </p:blipFill>
        <p:spPr bwMode="auto">
          <a:xfrm>
            <a:off x="6853237" y="11088"/>
            <a:ext cx="22955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751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sds\IMG\Edificio DIF Manantiales\Letras COESBI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" t="30371" r="5230" b="30904"/>
          <a:stretch/>
        </p:blipFill>
        <p:spPr bwMode="auto">
          <a:xfrm>
            <a:off x="6853237" y="11088"/>
            <a:ext cx="22955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164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3401969" cy="1822461"/>
          </a:xfrm>
          <a:prstGeom prst="rect">
            <a:avLst/>
          </a:prstGeom>
        </p:spPr>
      </p:pic>
      <p:pic>
        <p:nvPicPr>
          <p:cNvPr id="3" name="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449453"/>
            <a:ext cx="3473976" cy="644112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42691" y="4509120"/>
            <a:ext cx="8173725" cy="1376531"/>
          </a:xfrm>
          <a:prstGeom prst="rect">
            <a:avLst/>
          </a:prstGeom>
          <a:noFill/>
        </p:spPr>
        <p:txBody>
          <a:bodyPr wrap="square" lIns="144018" tIns="72009" rIns="144018" bIns="72009" rtlCol="0">
            <a:spAutoFit/>
          </a:bodyPr>
          <a:lstStyle/>
          <a:p>
            <a:r>
              <a:rPr lang="es-MX" sz="1000" dirty="0">
                <a:latin typeface="Arial" panose="020B0604020202020204" pitchFamily="34" charset="0"/>
                <a:cs typeface="Arial" panose="020B0604020202020204" pitchFamily="34" charset="0"/>
              </a:rPr>
              <a:t>Decreto:  </a:t>
            </a:r>
            <a:r>
              <a:rPr lang="es-MX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</a:t>
            </a:r>
            <a:r>
              <a:rPr lang="es-MX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periodico.morelos.gob.mx/periodicos/2014/5220.pdf</a:t>
            </a:r>
            <a:endParaRPr lang="es-MX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Documento en extenso: </a:t>
            </a:r>
            <a:r>
              <a:rPr lang="es-MX" sz="1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</a:t>
            </a:r>
            <a:r>
              <a:rPr lang="es-MX" sz="10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obum.zmcuernavaca.morelos.gob.mx/metadata/morelos/poerem/Memoria_tecnica_POEREM.pdf</a:t>
            </a:r>
            <a:endParaRPr lang="es-MX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000" dirty="0">
                <a:latin typeface="Arial" panose="020B0604020202020204" pitchFamily="34" charset="0"/>
                <a:cs typeface="Arial" panose="020B0604020202020204" pitchFamily="34" charset="0"/>
              </a:rPr>
              <a:t>Mapa interactivo (WMS) </a:t>
            </a:r>
            <a:r>
              <a:rPr lang="es-MX" sz="10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http://obum.zmcuernavaca.morelos.gob.mx/morelos/bos/bos.php</a:t>
            </a:r>
            <a:endParaRPr lang="es-MX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Mapas metavectoriales/vectoriales: </a:t>
            </a:r>
            <a:r>
              <a:rPr lang="es-MX" sz="10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http://obum.zmcuernavaca.morelos.gob.mx/metadata/morelos/POEREM/Metadatos_Morelos_OET.html</a:t>
            </a:r>
            <a:endParaRPr lang="es-MX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Mapa </a:t>
            </a:r>
            <a:r>
              <a:rPr lang="es-MX" sz="1000" dirty="0">
                <a:latin typeface="Arial" panose="020B0604020202020204" pitchFamily="34" charset="0"/>
                <a:cs typeface="Arial" panose="020B0604020202020204" pitchFamily="34" charset="0"/>
              </a:rPr>
              <a:t>(vista de impresión PDF) </a:t>
            </a:r>
            <a:r>
              <a:rPr lang="es-MX" sz="10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http://obum.zmcuernavaca.morelos.gob.mx/metadata/morelos/POEREM/POEREM_modelo_ugas.pdf</a:t>
            </a:r>
            <a:endParaRPr lang="es-MX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000" dirty="0">
                <a:latin typeface="Arial" panose="020B0604020202020204" pitchFamily="34" charset="0"/>
                <a:cs typeface="Arial" panose="020B0604020202020204" pitchFamily="34" charset="0"/>
              </a:rPr>
              <a:t>	Mapa vectorial (SHP) </a:t>
            </a:r>
            <a:r>
              <a:rPr lang="es-MX" sz="10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http://obum.zmcuernavaca.morelos.gob.mx/metadata/morelos/POEREM/ugas_poerem_shapefile.rar</a:t>
            </a:r>
            <a:endParaRPr lang="es-MX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000" dirty="0">
                <a:latin typeface="Arial" panose="020B0604020202020204" pitchFamily="34" charset="0"/>
                <a:cs typeface="Arial" panose="020B0604020202020204" pitchFamily="34" charset="0"/>
              </a:rPr>
              <a:t>	Mapa vectorial (KML) </a:t>
            </a:r>
            <a:r>
              <a:rPr lang="es-MX" sz="10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http://</a:t>
            </a:r>
            <a:r>
              <a:rPr lang="es-MX" sz="1000" dirty="0" smtClean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obum.zmcuernavaca.morelos.gob.mx/metadata/morelos/POEREM/POEREM_modelo_ugas.kml</a:t>
            </a:r>
            <a:endParaRPr lang="es-MX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000" dirty="0">
                <a:latin typeface="Arial" panose="020B0604020202020204" pitchFamily="34" charset="0"/>
                <a:cs typeface="Arial" panose="020B0604020202020204" pitchFamily="34" charset="0"/>
              </a:rPr>
              <a:t>Bitácora Ambiental: </a:t>
            </a:r>
            <a:r>
              <a:rPr lang="es-MX" sz="10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http://</a:t>
            </a:r>
            <a:r>
              <a:rPr lang="es-MX" sz="1000" dirty="0" smtClean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sustentable.morelos.gob.mx/categoria/temas/pt/poerem</a:t>
            </a:r>
            <a:endParaRPr lang="es-MX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0072" y="698796"/>
            <a:ext cx="3798722" cy="179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0072" y="2548105"/>
            <a:ext cx="3798722" cy="207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sds\IMG\Edificio DIF Manantiales\Letras COESBIO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" t="30371" r="5230" b="30904"/>
          <a:stretch/>
        </p:blipFill>
        <p:spPr bwMode="auto">
          <a:xfrm>
            <a:off x="6853237" y="11088"/>
            <a:ext cx="22955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869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792481"/>
              </p:ext>
            </p:extLst>
          </p:nvPr>
        </p:nvGraphicFramePr>
        <p:xfrm>
          <a:off x="395534" y="1268760"/>
          <a:ext cx="8188408" cy="15335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9406"/>
                <a:gridCol w="6869002"/>
              </a:tblGrid>
              <a:tr h="153352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000" u="none" strike="noStrike" dirty="0" smtClean="0">
                          <a:effectLst/>
                        </a:rPr>
                        <a:t>Criterio Ah03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MX" sz="2000" u="none" strike="noStrike" dirty="0" smtClean="0">
                          <a:effectLst/>
                        </a:rPr>
                        <a:t>“Para </a:t>
                      </a:r>
                      <a:r>
                        <a:rPr lang="es-MX" sz="2000" u="none" strike="noStrike" dirty="0">
                          <a:effectLst/>
                        </a:rPr>
                        <a:t>promover la autosuficiencia alimentaria, las </a:t>
                      </a:r>
                      <a:r>
                        <a:rPr lang="es-MX" sz="2000" b="0" u="none" strike="noStrike" dirty="0">
                          <a:effectLst/>
                        </a:rPr>
                        <a:t>áreas fértiles </a:t>
                      </a:r>
                      <a:r>
                        <a:rPr lang="es-MX" sz="2000" u="none" strike="noStrike" dirty="0">
                          <a:effectLst/>
                        </a:rPr>
                        <a:t>ocupadas por la agricultura se considerarán espacios de recursos estratégicos y por lo tanto en estas áreas se evitará el cambio de uso del suelo de agrícola a urbano</a:t>
                      </a:r>
                      <a:r>
                        <a:rPr lang="es-MX" sz="2000" u="none" strike="noStrike" dirty="0" smtClean="0">
                          <a:effectLst/>
                        </a:rPr>
                        <a:t>.”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395534" y="4464230"/>
            <a:ext cx="573983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Fuentes de información: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Landsat 2013, 2014, 2015 y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Vuelos 2013 y 2014</a:t>
            </a:r>
            <a:endParaRPr lang="es-MX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Inventario </a:t>
            </a:r>
            <a:r>
              <a:rPr lang="es-MX" sz="1400" dirty="0" smtClean="0"/>
              <a:t>Nacional Forestal y de suelo CONAFOR, 2013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Comisión Estatal del Agua, 2012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Comisión Nacional para el Uso y Conocimiento de la Biodiversidad, 2010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/>
              <a:t>Instituto de Servicios Registrales y </a:t>
            </a:r>
            <a:r>
              <a:rPr lang="es-MX" sz="1400" dirty="0" smtClean="0"/>
              <a:t>Catastrales, 2008</a:t>
            </a:r>
            <a:endParaRPr lang="es-MX" sz="1400" dirty="0"/>
          </a:p>
        </p:txBody>
      </p:sp>
      <p:pic>
        <p:nvPicPr>
          <p:cNvPr id="5" name="Picture 2" descr="http://landsat.gsfc.nasa.gov/wp-content/uploads/2013/09/USGS_logo_green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5811" y="4464230"/>
            <a:ext cx="1296144" cy="68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landsat.gsfc.nasa.gov/wp-content/uploads/2012/12/Landsat_8_small_240x2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338" y="4464230"/>
            <a:ext cx="680647" cy="68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periodico.morelos.gob.mx/images/interes/congres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4" y="3140968"/>
            <a:ext cx="662991" cy="88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58525" y="3157115"/>
            <a:ext cx="752541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i="1" dirty="0" smtClean="0"/>
              <a:t>Ley de Ordenamiento Territorial y Desarrollo Urbano Sustentable del Estado de Morelos</a:t>
            </a:r>
          </a:p>
          <a:p>
            <a:pPr algn="just"/>
            <a:r>
              <a:rPr lang="es-MX" sz="1400" i="1" dirty="0" smtClean="0"/>
              <a:t>Artículo </a:t>
            </a:r>
            <a:r>
              <a:rPr lang="es-MX" sz="1400" i="1" dirty="0"/>
              <a:t>66. Se consideran zonas de conservación: </a:t>
            </a:r>
            <a:endParaRPr lang="es-MX" sz="1400" i="1" dirty="0" smtClean="0"/>
          </a:p>
          <a:p>
            <a:pPr algn="just"/>
            <a:endParaRPr lang="es-MX" sz="1400" i="1" dirty="0" smtClean="0"/>
          </a:p>
          <a:p>
            <a:pPr algn="just"/>
            <a:r>
              <a:rPr lang="es-MX" sz="1400" i="1" dirty="0" smtClean="0"/>
              <a:t>…fracción </a:t>
            </a:r>
            <a:r>
              <a:rPr lang="es-MX" sz="1400" i="1" dirty="0"/>
              <a:t>II. Las dedicadas en forma habitual y adecuada a las actividades agropecuarias, forestales o mineras;</a:t>
            </a:r>
          </a:p>
        </p:txBody>
      </p:sp>
      <p:pic>
        <p:nvPicPr>
          <p:cNvPr id="9" name="Picture 2" descr="C:\sds\IMG\Edificio DIF Manantiales\Letras COESBI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" t="30371" r="5230" b="30904"/>
          <a:stretch/>
        </p:blipFill>
        <p:spPr bwMode="auto">
          <a:xfrm>
            <a:off x="6853237" y="11088"/>
            <a:ext cx="22955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4685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611560" y="4221088"/>
            <a:ext cx="3024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/>
              <a:t>Ha/año perdidas</a:t>
            </a:r>
          </a:p>
          <a:p>
            <a:pPr algn="r"/>
            <a:r>
              <a:rPr lang="es-MX" dirty="0" smtClean="0"/>
              <a:t>Riego: 252</a:t>
            </a:r>
          </a:p>
          <a:p>
            <a:pPr algn="r"/>
            <a:r>
              <a:rPr lang="es-MX" dirty="0" smtClean="0"/>
              <a:t>Temporal: 324</a:t>
            </a:r>
          </a:p>
          <a:p>
            <a:pPr algn="r"/>
            <a:r>
              <a:rPr lang="es-MX" u="sng" dirty="0" smtClean="0"/>
              <a:t>Total: 576</a:t>
            </a:r>
            <a:endParaRPr lang="es-MX" u="sng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323" y="1412775"/>
            <a:ext cx="2389476" cy="161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799" y="763563"/>
            <a:ext cx="5280536" cy="5050060"/>
          </a:xfrm>
          <a:prstGeom prst="rect">
            <a:avLst/>
          </a:prstGeom>
        </p:spPr>
      </p:pic>
      <p:pic>
        <p:nvPicPr>
          <p:cNvPr id="6" name="Picture 2" descr="C:\sds\IMG\Edificio DIF Manantiales\Letras COESBI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" t="30371" r="5230" b="30904"/>
          <a:stretch/>
        </p:blipFill>
        <p:spPr bwMode="auto">
          <a:xfrm>
            <a:off x="6853237" y="11088"/>
            <a:ext cx="22955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771801" y="202659"/>
            <a:ext cx="3312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/>
              <a:t>Cambio de uso del suelo agrícola a urbano 2004 - 2013</a:t>
            </a:r>
            <a:endParaRPr lang="es-MX" sz="2000" b="1" dirty="0"/>
          </a:p>
        </p:txBody>
      </p:sp>
    </p:spTree>
    <p:extLst>
      <p:ext uri="{BB962C8B-B14F-4D97-AF65-F5344CB8AC3E}">
        <p14:creationId xmlns:p14="http://schemas.microsoft.com/office/powerpoint/2010/main" val="3695842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9872" y="887644"/>
            <a:ext cx="5330953" cy="4950784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107504" y="2348880"/>
            <a:ext cx="28803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b="1" dirty="0" smtClean="0"/>
              <a:t>¿Qué asentamientos humanos no se habrían creado de haber existido y  aplicado el criterio de regulación ambiental Ah03?</a:t>
            </a:r>
            <a:endParaRPr lang="es-MX" sz="2400" b="1" dirty="0"/>
          </a:p>
        </p:txBody>
      </p:sp>
      <p:pic>
        <p:nvPicPr>
          <p:cNvPr id="4" name="Picture 2" descr="C:\sds\IMG\Edificio DIF Manantiales\Letras COESBI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" t="30371" r="5230" b="30904"/>
          <a:stretch/>
        </p:blipFill>
        <p:spPr bwMode="auto">
          <a:xfrm>
            <a:off x="6853237" y="11088"/>
            <a:ext cx="22955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068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4427886" cy="2529726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87829" y="341840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Colinas de Altar, Temixco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sds\helicoptero_2013\Temixco\Temixco_20130628_IMG_00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6822" y="4005064"/>
            <a:ext cx="4410576" cy="189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sds\helicoptero_2013\Temixco\Temixco_20130628_IMG_83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0406" y="1268760"/>
            <a:ext cx="4448388" cy="252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4675254" y="3152155"/>
            <a:ext cx="4001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Residencial La Hacienda, Terra Casas </a:t>
            </a:r>
            <a:r>
              <a:rPr lang="es-MX" b="1" dirty="0" err="1" smtClean="0">
                <a:solidFill>
                  <a:schemeClr val="bg1"/>
                </a:solidFill>
              </a:rPr>
              <a:t>Planet</a:t>
            </a:r>
            <a:r>
              <a:rPr lang="es-MX" b="1" dirty="0" smtClean="0">
                <a:solidFill>
                  <a:schemeClr val="bg1"/>
                </a:solidFill>
              </a:rPr>
              <a:t>, Temixco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C:\sds\IMG\Edificio DIF Manantiales\Letras COESBI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" t="30371" r="5230" b="30904"/>
          <a:stretch/>
        </p:blipFill>
        <p:spPr bwMode="auto">
          <a:xfrm>
            <a:off x="6853237" y="11088"/>
            <a:ext cx="22955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168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27" y="1104653"/>
            <a:ext cx="3276609" cy="491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37227" y="5648819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Geovillas</a:t>
            </a:r>
            <a:r>
              <a:rPr lang="es-MX" b="1" dirty="0" smtClean="0"/>
              <a:t> Colorines, E.Z.</a:t>
            </a:r>
            <a:endParaRPr lang="es-MX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330" y="836712"/>
            <a:ext cx="3624862" cy="241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330" y="3315328"/>
            <a:ext cx="3624863" cy="2718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833330" y="815541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Paraíso Country Club, E.Z.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833330" y="5650235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Las Garzas, E.Z.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C:\sds\IMG\Edificio DIF Manantiales\Letras COESBI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" t="30371" r="5230" b="30904"/>
          <a:stretch/>
        </p:blipFill>
        <p:spPr bwMode="auto">
          <a:xfrm>
            <a:off x="6853237" y="11088"/>
            <a:ext cx="22955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248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19" y="2060848"/>
            <a:ext cx="8711200" cy="32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35954" y="1414517"/>
            <a:ext cx="3255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Villas del </a:t>
            </a:r>
            <a:r>
              <a:rPr lang="es-MX" b="1" dirty="0" smtClean="0"/>
              <a:t>Paraíso y Residencial </a:t>
            </a:r>
            <a:r>
              <a:rPr lang="es-MX" b="1" dirty="0" smtClean="0"/>
              <a:t>Cañaveral, Yautepec</a:t>
            </a:r>
            <a:endParaRPr lang="es-MX" b="1" dirty="0"/>
          </a:p>
        </p:txBody>
      </p:sp>
      <p:pic>
        <p:nvPicPr>
          <p:cNvPr id="4" name="Picture 2" descr="C:\sds\IMG\Edificio DIF Manantiales\Letras COESBI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" t="30371" r="5230" b="30904"/>
          <a:stretch/>
        </p:blipFill>
        <p:spPr bwMode="auto">
          <a:xfrm>
            <a:off x="6853237" y="11088"/>
            <a:ext cx="22955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719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5616" y="1124743"/>
            <a:ext cx="6504041" cy="487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883353" y="5356441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dirty="0" smtClean="0">
                <a:solidFill>
                  <a:schemeClr val="bg1"/>
                </a:solidFill>
              </a:rPr>
              <a:t>Fraccionamiento Centenario, Cuautla</a:t>
            </a:r>
            <a:endParaRPr lang="es-MX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C:\sds\IMG\Edificio DIF Manantiales\Letras COESBI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" t="30371" r="5230" b="30904"/>
          <a:stretch/>
        </p:blipFill>
        <p:spPr bwMode="auto">
          <a:xfrm>
            <a:off x="6853237" y="11088"/>
            <a:ext cx="22955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951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10416</TotalTime>
  <Words>268</Words>
  <Application>Microsoft Office PowerPoint</Application>
  <PresentationFormat>Presentación en pantalla (4:3)</PresentationFormat>
  <Paragraphs>36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BRENDA</dc:creator>
  <cp:lastModifiedBy>Fernando Valdez Calderón</cp:lastModifiedBy>
  <cp:revision>541</cp:revision>
  <dcterms:created xsi:type="dcterms:W3CDTF">2013-07-17T18:58:39Z</dcterms:created>
  <dcterms:modified xsi:type="dcterms:W3CDTF">2016-02-14T05:19:07Z</dcterms:modified>
</cp:coreProperties>
</file>