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80" r:id="rId2"/>
    <p:sldId id="453" r:id="rId3"/>
    <p:sldId id="463" r:id="rId4"/>
    <p:sldId id="464" r:id="rId5"/>
    <p:sldId id="465" r:id="rId6"/>
    <p:sldId id="466" r:id="rId7"/>
    <p:sldId id="467" r:id="rId8"/>
    <p:sldId id="468" r:id="rId9"/>
    <p:sldId id="469" r:id="rId10"/>
    <p:sldId id="470" r:id="rId11"/>
    <p:sldId id="471" r:id="rId12"/>
    <p:sldId id="472" r:id="rId13"/>
    <p:sldId id="473" r:id="rId14"/>
    <p:sldId id="474" r:id="rId15"/>
    <p:sldId id="475" r:id="rId16"/>
    <p:sldId id="476" r:id="rId17"/>
    <p:sldId id="477" r:id="rId18"/>
    <p:sldId id="478" r:id="rId19"/>
    <p:sldId id="479" r:id="rId20"/>
    <p:sldId id="480" r:id="rId21"/>
    <p:sldId id="481" r:id="rId22"/>
    <p:sldId id="482" r:id="rId23"/>
    <p:sldId id="483" r:id="rId24"/>
    <p:sldId id="484" r:id="rId25"/>
    <p:sldId id="406" r:id="rId26"/>
  </p:sldIdLst>
  <p:sldSz cx="9144000" cy="6858000" type="screen4x3"/>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F561"/>
    <a:srgbClr val="E026B8"/>
    <a:srgbClr val="79FFB6"/>
    <a:srgbClr val="FFFFCC"/>
    <a:srgbClr val="FFFFFF"/>
    <a:srgbClr val="FFFF99"/>
    <a:srgbClr val="EEEE96"/>
    <a:srgbClr val="A3FFCD"/>
    <a:srgbClr val="C468D6"/>
    <a:srgbClr val="F16F2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882" autoAdjust="0"/>
    <p:restoredTop sz="94671" autoAdjust="0"/>
  </p:normalViewPr>
  <p:slideViewPr>
    <p:cSldViewPr>
      <p:cViewPr>
        <p:scale>
          <a:sx n="100" d="100"/>
          <a:sy n="100" d="100"/>
        </p:scale>
        <p:origin x="-1848" y="-12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MX"/>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28C34DE-62C4-4648-8EB3-75C4C44D1EBE}" type="datetimeFigureOut">
              <a:rPr lang="es-MX" smtClean="0"/>
              <a:t>01/09/2016</a:t>
            </a:fld>
            <a:endParaRPr lang="es-MX"/>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MX"/>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MX"/>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78F22C9-686F-4C8E-B8D9-C65754D8FEDF}" type="slidenum">
              <a:rPr lang="es-MX" smtClean="0"/>
              <a:t>‹Nº›</a:t>
            </a:fld>
            <a:endParaRPr lang="es-MX"/>
          </a:p>
        </p:txBody>
      </p:sp>
    </p:spTree>
    <p:extLst>
      <p:ext uri="{BB962C8B-B14F-4D97-AF65-F5344CB8AC3E}">
        <p14:creationId xmlns:p14="http://schemas.microsoft.com/office/powerpoint/2010/main" val="322534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2.jpe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MX"/>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MX"/>
          </a:p>
        </p:txBody>
      </p:sp>
      <p:sp>
        <p:nvSpPr>
          <p:cNvPr id="4" name="3 Marcador de fecha"/>
          <p:cNvSpPr>
            <a:spLocks noGrp="1"/>
          </p:cNvSpPr>
          <p:nvPr>
            <p:ph type="dt" sz="half" idx="10"/>
          </p:nvPr>
        </p:nvSpPr>
        <p:spPr/>
        <p:txBody>
          <a:bodyPr/>
          <a:lstStyle/>
          <a:p>
            <a:fld id="{E02BAF9E-8BB5-498A-9BCA-25B7CD7A9E2D}" type="datetimeFigureOut">
              <a:rPr lang="es-MX" smtClean="0"/>
              <a:pPr/>
              <a:t>01/09/2016</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E5DFCEDA-7D86-4CA6-8E91-B9C579143459}" type="slidenum">
              <a:rPr lang="es-MX" smtClean="0"/>
              <a:pPr/>
              <a:t>‹Nº›</a:t>
            </a:fld>
            <a:endParaRPr lang="es-MX"/>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E02BAF9E-8BB5-498A-9BCA-25B7CD7A9E2D}" type="datetimeFigureOut">
              <a:rPr lang="es-MX" smtClean="0"/>
              <a:pPr/>
              <a:t>01/09/2016</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E5DFCEDA-7D86-4CA6-8E91-B9C579143459}" type="slidenum">
              <a:rPr lang="es-MX" smtClean="0"/>
              <a:pPr/>
              <a:t>‹Nº›</a:t>
            </a:fld>
            <a:endParaRPr lang="es-MX"/>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E02BAF9E-8BB5-498A-9BCA-25B7CD7A9E2D}" type="datetimeFigureOut">
              <a:rPr lang="es-MX" smtClean="0"/>
              <a:pPr/>
              <a:t>01/09/2016</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E5DFCEDA-7D86-4CA6-8E91-B9C579143459}" type="slidenum">
              <a:rPr lang="es-MX" smtClean="0"/>
              <a:pPr/>
              <a:t>‹Nº›</a:t>
            </a:fld>
            <a:endParaRPr lang="es-MX"/>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Diapositiva de título">
    <p:bg>
      <p:bgRef idx="1001">
        <a:schemeClr val="bg1"/>
      </p:bgRef>
    </p:bg>
    <p:spTree>
      <p:nvGrpSpPr>
        <p:cNvPr id="1" name=""/>
        <p:cNvGrpSpPr/>
        <p:nvPr/>
      </p:nvGrpSpPr>
      <p:grpSpPr>
        <a:xfrm>
          <a:off x="0" y="0"/>
          <a:ext cx="0" cy="0"/>
          <a:chOff x="0" y="0"/>
          <a:chExt cx="0" cy="0"/>
        </a:xfrm>
      </p:grpSpPr>
      <p:pic>
        <p:nvPicPr>
          <p:cNvPr id="2" name="Picture 3" descr="F:\SDS#6849\escudo y logotipos\escudo Morelos\Escud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00338" y="1341438"/>
            <a:ext cx="3711575" cy="3028950"/>
          </a:xfrm>
          <a:prstGeom prst="rect">
            <a:avLst/>
          </a:prstGeom>
          <a:noFill/>
          <a:ln w="9525">
            <a:noFill/>
            <a:miter lim="800000"/>
            <a:headEnd/>
            <a:tailEnd/>
          </a:ln>
        </p:spPr>
      </p:pic>
      <p:pic>
        <p:nvPicPr>
          <p:cNvPr id="6" name="Picture 2" descr="C:\Users\BRENDA\Downloads\ATT00001.jp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609344" y="5733256"/>
            <a:ext cx="1534656" cy="576064"/>
          </a:xfrm>
          <a:prstGeom prst="rect">
            <a:avLst/>
          </a:prstGeom>
          <a:noFill/>
        </p:spPr>
      </p:pic>
      <p:pic>
        <p:nvPicPr>
          <p:cNvPr id="8" name="Picture 6"/>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b="5529"/>
          <a:stretch>
            <a:fillRect/>
          </a:stretch>
        </p:blipFill>
        <p:spPr bwMode="auto">
          <a:xfrm>
            <a:off x="0" y="6390084"/>
            <a:ext cx="9144000" cy="467916"/>
          </a:xfrm>
          <a:prstGeom prst="rect">
            <a:avLst/>
          </a:prstGeom>
          <a:noFill/>
          <a:ln w="9525">
            <a:noFill/>
            <a:miter lim="800000"/>
            <a:headEnd/>
            <a:tailEnd/>
          </a:ln>
        </p:spPr>
      </p:pic>
    </p:spTree>
  </p:cSld>
  <p:clrMapOvr>
    <a:overrideClrMapping bg1="lt1" tx1="dk1" bg2="lt2" tx2="dk2" accent1="accent1" accent2="accent2" accent3="accent3" accent4="accent4" accent5="accent5" accent6="accent6" hlink="hlink" folHlink="folHlink"/>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ítulo y objetos">
    <p:bg>
      <p:bgRef idx="1001">
        <a:schemeClr val="bg1"/>
      </p:bgRef>
    </p:bg>
    <p:spTree>
      <p:nvGrpSpPr>
        <p:cNvPr id="1" name=""/>
        <p:cNvGrpSpPr/>
        <p:nvPr/>
      </p:nvGrpSpPr>
      <p:grpSpPr>
        <a:xfrm>
          <a:off x="0" y="0"/>
          <a:ext cx="0" cy="0"/>
          <a:chOff x="0" y="0"/>
          <a:chExt cx="0" cy="0"/>
        </a:xfrm>
      </p:grpSpPr>
      <p:pic>
        <p:nvPicPr>
          <p:cNvPr id="3" name="Picture 6"/>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b="5529"/>
          <a:stretch>
            <a:fillRect/>
          </a:stretch>
        </p:blipFill>
        <p:spPr bwMode="auto">
          <a:xfrm>
            <a:off x="0" y="6390084"/>
            <a:ext cx="9144000" cy="467916"/>
          </a:xfrm>
          <a:prstGeom prst="rect">
            <a:avLst/>
          </a:prstGeom>
          <a:noFill/>
          <a:ln w="9525">
            <a:noFill/>
            <a:miter lim="800000"/>
            <a:headEnd/>
            <a:tailEnd/>
          </a:ln>
        </p:spPr>
      </p:pic>
      <p:pic>
        <p:nvPicPr>
          <p:cNvPr id="4" name="Picture 5" descr="D:\SDS#6849\escudo y logotipos\S. DESARROLLO SUSTENTABLE\SECRETARÍA DE DESARROLLO SUSTENTABLE-01.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95536" y="332656"/>
            <a:ext cx="2231924" cy="733312"/>
          </a:xfrm>
          <a:prstGeom prst="rect">
            <a:avLst/>
          </a:prstGeom>
          <a:noFill/>
          <a:ln w="9525">
            <a:noFill/>
            <a:miter lim="800000"/>
            <a:headEnd/>
            <a:tailEnd/>
          </a:ln>
        </p:spPr>
      </p:pic>
      <p:pic>
        <p:nvPicPr>
          <p:cNvPr id="5" name="Picture 2" descr="C:\Users\BRENDA\Downloads\YosoySustentable solo.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79512" y="6021288"/>
            <a:ext cx="1877564" cy="261042"/>
          </a:xfrm>
          <a:prstGeom prst="rect">
            <a:avLst/>
          </a:prstGeom>
          <a:noFill/>
          <a:ln w="9525">
            <a:noFill/>
            <a:miter lim="800000"/>
            <a:headEnd/>
            <a:tailEnd/>
          </a:ln>
        </p:spPr>
      </p:pic>
      <p:pic>
        <p:nvPicPr>
          <p:cNvPr id="6" name="Picture 2" descr="C:\Users\BRENDA\Downloads\ATT00001.jp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7609344" y="5733256"/>
            <a:ext cx="1534656" cy="576064"/>
          </a:xfrm>
          <a:prstGeom prst="rect">
            <a:avLst/>
          </a:prstGeom>
          <a:noFill/>
        </p:spPr>
      </p:pic>
    </p:spTree>
  </p:cSld>
  <p:clrMapOvr>
    <a:overrideClrMapping bg1="lt1" tx1="dk1" bg2="lt2" tx2="dk2" accent1="accent1" accent2="accent2" accent3="accent3" accent4="accent4" accent5="accent5" accent6="accent6" hlink="hlink" folHlink="folHlink"/>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E02BAF9E-8BB5-498A-9BCA-25B7CD7A9E2D}" type="datetimeFigureOut">
              <a:rPr lang="es-MX" smtClean="0"/>
              <a:pPr/>
              <a:t>01/09/2016</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E5DFCEDA-7D86-4CA6-8E91-B9C579143459}" type="slidenum">
              <a:rPr lang="es-MX" smtClean="0"/>
              <a:pPr/>
              <a:t>‹Nº›</a:t>
            </a:fld>
            <a:endParaRPr lang="es-MX"/>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E02BAF9E-8BB5-498A-9BCA-25B7CD7A9E2D}" type="datetimeFigureOut">
              <a:rPr lang="es-MX" smtClean="0"/>
              <a:pPr/>
              <a:t>01/09/2016</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E5DFCEDA-7D86-4CA6-8E91-B9C579143459}" type="slidenum">
              <a:rPr lang="es-MX" smtClean="0"/>
              <a:pPr/>
              <a:t>‹Nº›</a:t>
            </a:fld>
            <a:endParaRPr lang="es-MX"/>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fecha"/>
          <p:cNvSpPr>
            <a:spLocks noGrp="1"/>
          </p:cNvSpPr>
          <p:nvPr>
            <p:ph type="dt" sz="half" idx="10"/>
          </p:nvPr>
        </p:nvSpPr>
        <p:spPr/>
        <p:txBody>
          <a:bodyPr/>
          <a:lstStyle/>
          <a:p>
            <a:fld id="{E02BAF9E-8BB5-498A-9BCA-25B7CD7A9E2D}" type="datetimeFigureOut">
              <a:rPr lang="es-MX" smtClean="0"/>
              <a:pPr/>
              <a:t>01/09/2016</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E5DFCEDA-7D86-4CA6-8E91-B9C579143459}" type="slidenum">
              <a:rPr lang="es-MX" smtClean="0"/>
              <a:pPr/>
              <a:t>‹Nº›</a:t>
            </a:fld>
            <a:endParaRPr lang="es-MX"/>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6 Marcador de fecha"/>
          <p:cNvSpPr>
            <a:spLocks noGrp="1"/>
          </p:cNvSpPr>
          <p:nvPr>
            <p:ph type="dt" sz="half" idx="10"/>
          </p:nvPr>
        </p:nvSpPr>
        <p:spPr/>
        <p:txBody>
          <a:bodyPr/>
          <a:lstStyle/>
          <a:p>
            <a:fld id="{E02BAF9E-8BB5-498A-9BCA-25B7CD7A9E2D}" type="datetimeFigureOut">
              <a:rPr lang="es-MX" smtClean="0"/>
              <a:pPr/>
              <a:t>01/09/2016</a:t>
            </a:fld>
            <a:endParaRPr lang="es-MX"/>
          </a:p>
        </p:txBody>
      </p:sp>
      <p:sp>
        <p:nvSpPr>
          <p:cNvPr id="8" name="7 Marcador de pie de página"/>
          <p:cNvSpPr>
            <a:spLocks noGrp="1"/>
          </p:cNvSpPr>
          <p:nvPr>
            <p:ph type="ftr" sz="quarter" idx="11"/>
          </p:nvPr>
        </p:nvSpPr>
        <p:spPr/>
        <p:txBody>
          <a:bodyPr/>
          <a:lstStyle/>
          <a:p>
            <a:endParaRPr lang="es-MX"/>
          </a:p>
        </p:txBody>
      </p:sp>
      <p:sp>
        <p:nvSpPr>
          <p:cNvPr id="9" name="8 Marcador de número de diapositiva"/>
          <p:cNvSpPr>
            <a:spLocks noGrp="1"/>
          </p:cNvSpPr>
          <p:nvPr>
            <p:ph type="sldNum" sz="quarter" idx="12"/>
          </p:nvPr>
        </p:nvSpPr>
        <p:spPr/>
        <p:txBody>
          <a:bodyPr/>
          <a:lstStyle/>
          <a:p>
            <a:fld id="{E5DFCEDA-7D86-4CA6-8E91-B9C579143459}" type="slidenum">
              <a:rPr lang="es-MX" smtClean="0"/>
              <a:pPr/>
              <a:t>‹Nº›</a:t>
            </a:fld>
            <a:endParaRPr lang="es-MX"/>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fecha"/>
          <p:cNvSpPr>
            <a:spLocks noGrp="1"/>
          </p:cNvSpPr>
          <p:nvPr>
            <p:ph type="dt" sz="half" idx="10"/>
          </p:nvPr>
        </p:nvSpPr>
        <p:spPr/>
        <p:txBody>
          <a:bodyPr/>
          <a:lstStyle/>
          <a:p>
            <a:fld id="{E02BAF9E-8BB5-498A-9BCA-25B7CD7A9E2D}" type="datetimeFigureOut">
              <a:rPr lang="es-MX" smtClean="0"/>
              <a:pPr/>
              <a:t>01/09/2016</a:t>
            </a:fld>
            <a:endParaRPr lang="es-MX"/>
          </a:p>
        </p:txBody>
      </p:sp>
      <p:sp>
        <p:nvSpPr>
          <p:cNvPr id="4" name="3 Marcador de pie de página"/>
          <p:cNvSpPr>
            <a:spLocks noGrp="1"/>
          </p:cNvSpPr>
          <p:nvPr>
            <p:ph type="ftr" sz="quarter" idx="11"/>
          </p:nvPr>
        </p:nvSpPr>
        <p:spPr/>
        <p:txBody>
          <a:bodyPr/>
          <a:lstStyle/>
          <a:p>
            <a:endParaRPr lang="es-MX"/>
          </a:p>
        </p:txBody>
      </p:sp>
      <p:sp>
        <p:nvSpPr>
          <p:cNvPr id="5" name="4 Marcador de número de diapositiva"/>
          <p:cNvSpPr>
            <a:spLocks noGrp="1"/>
          </p:cNvSpPr>
          <p:nvPr>
            <p:ph type="sldNum" sz="quarter" idx="12"/>
          </p:nvPr>
        </p:nvSpPr>
        <p:spPr/>
        <p:txBody>
          <a:bodyPr/>
          <a:lstStyle/>
          <a:p>
            <a:fld id="{E5DFCEDA-7D86-4CA6-8E91-B9C579143459}" type="slidenum">
              <a:rPr lang="es-MX" smtClean="0"/>
              <a:pPr/>
              <a:t>‹Nº›</a:t>
            </a:fld>
            <a:endParaRPr lang="es-MX"/>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E02BAF9E-8BB5-498A-9BCA-25B7CD7A9E2D}" type="datetimeFigureOut">
              <a:rPr lang="es-MX" smtClean="0"/>
              <a:pPr/>
              <a:t>01/09/2016</a:t>
            </a:fld>
            <a:endParaRPr lang="es-MX"/>
          </a:p>
        </p:txBody>
      </p:sp>
      <p:sp>
        <p:nvSpPr>
          <p:cNvPr id="3" name="2 Marcador de pie de página"/>
          <p:cNvSpPr>
            <a:spLocks noGrp="1"/>
          </p:cNvSpPr>
          <p:nvPr>
            <p:ph type="ftr" sz="quarter" idx="11"/>
          </p:nvPr>
        </p:nvSpPr>
        <p:spPr/>
        <p:txBody>
          <a:bodyPr/>
          <a:lstStyle/>
          <a:p>
            <a:endParaRPr lang="es-MX"/>
          </a:p>
        </p:txBody>
      </p:sp>
      <p:sp>
        <p:nvSpPr>
          <p:cNvPr id="4" name="3 Marcador de número de diapositiva"/>
          <p:cNvSpPr>
            <a:spLocks noGrp="1"/>
          </p:cNvSpPr>
          <p:nvPr>
            <p:ph type="sldNum" sz="quarter" idx="12"/>
          </p:nvPr>
        </p:nvSpPr>
        <p:spPr/>
        <p:txBody>
          <a:bodyPr/>
          <a:lstStyle/>
          <a:p>
            <a:fld id="{E5DFCEDA-7D86-4CA6-8E91-B9C579143459}" type="slidenum">
              <a:rPr lang="es-MX" smtClean="0"/>
              <a:pPr/>
              <a:t>‹Nº›</a:t>
            </a:fld>
            <a:endParaRPr lang="es-MX"/>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E02BAF9E-8BB5-498A-9BCA-25B7CD7A9E2D}" type="datetimeFigureOut">
              <a:rPr lang="es-MX" smtClean="0"/>
              <a:pPr/>
              <a:t>01/09/2016</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E5DFCEDA-7D86-4CA6-8E91-B9C579143459}" type="slidenum">
              <a:rPr lang="es-MX" smtClean="0"/>
              <a:pPr/>
              <a:t>‹Nº›</a:t>
            </a:fld>
            <a:endParaRPr lang="es-MX"/>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E02BAF9E-8BB5-498A-9BCA-25B7CD7A9E2D}" type="datetimeFigureOut">
              <a:rPr lang="es-MX" smtClean="0"/>
              <a:pPr/>
              <a:t>01/09/2016</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E5DFCEDA-7D86-4CA6-8E91-B9C579143459}" type="slidenum">
              <a:rPr lang="es-MX" smtClean="0"/>
              <a:pPr/>
              <a:t>‹Nº›</a:t>
            </a:fld>
            <a:endParaRPr lang="es-MX"/>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2BAF9E-8BB5-498A-9BCA-25B7CD7A9E2D}" type="datetimeFigureOut">
              <a:rPr lang="es-MX" smtClean="0"/>
              <a:pPr/>
              <a:t>01/09/2016</a:t>
            </a:fld>
            <a:endParaRPr lang="es-MX"/>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DFCEDA-7D86-4CA6-8E91-B9C579143459}" type="slidenum">
              <a:rPr lang="es-MX" smtClean="0"/>
              <a:pPr/>
              <a:t>‹Nº›</a:t>
            </a:fld>
            <a:endParaRPr lang="es-MX"/>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hyperlink" Target="http://obum.zmcuernavaca.morelos.gob.mx/metadata/morelos/POEREM/POEREM_modelo_ugas.pdf" TargetMode="External"/><Relationship Id="rId13" Type="http://schemas.openxmlformats.org/officeDocument/2006/relationships/image" Target="../media/image10.png"/><Relationship Id="rId3" Type="http://schemas.openxmlformats.org/officeDocument/2006/relationships/image" Target="../media/image8.jpeg"/><Relationship Id="rId7" Type="http://schemas.openxmlformats.org/officeDocument/2006/relationships/hyperlink" Target="http://obum.zmcuernavaca.morelos.gob.mx/metadata/morelos/POEREM/Metadatos_Morelos_OET.html" TargetMode="External"/><Relationship Id="rId12"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Layout" Target="../slideLayouts/slideLayout13.xml"/><Relationship Id="rId6" Type="http://schemas.openxmlformats.org/officeDocument/2006/relationships/hyperlink" Target="http://obum.zmcuernavaca.morelos.gob.mx/morelos/bos/bos.php" TargetMode="External"/><Relationship Id="rId11" Type="http://schemas.openxmlformats.org/officeDocument/2006/relationships/hyperlink" Target="http://sustentable.morelos.gob.mx/categoria/temas/pt/poerem" TargetMode="External"/><Relationship Id="rId5" Type="http://schemas.openxmlformats.org/officeDocument/2006/relationships/hyperlink" Target="http://obum.zmcuernavaca.morelos.gob.mx/metadata/morelos/poerem/Memoria_tecnica_POEREM.pdf" TargetMode="External"/><Relationship Id="rId10" Type="http://schemas.openxmlformats.org/officeDocument/2006/relationships/hyperlink" Target="http://obum.zmcuernavaca.morelos.gob.mx/metadata/morelos/POEREM/POEREM_modelo_ugas.kml" TargetMode="External"/><Relationship Id="rId4" Type="http://schemas.openxmlformats.org/officeDocument/2006/relationships/hyperlink" Target="http://periodico.morelos.gob.mx/periodicos/2014/5220.pdf" TargetMode="External"/><Relationship Id="rId9" Type="http://schemas.openxmlformats.org/officeDocument/2006/relationships/hyperlink" Target="http://obum.zmcuernavaca.morelos.gob.mx/metadata/morelos/POEREM/ugas_poerem_shapefile.rar"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mailto:luis.pena@morelos.gob.mx" TargetMode="External"/><Relationship Id="rId2" Type="http://schemas.openxmlformats.org/officeDocument/2006/relationships/hyperlink" Target="mailto:fernando.valdez@morelos.gob.mx"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3866021" y="4365104"/>
            <a:ext cx="5248844" cy="1426031"/>
          </a:xfrm>
          <a:prstGeom prst="rect">
            <a:avLst/>
          </a:prstGeom>
          <a:noFill/>
          <a:ln w="9525">
            <a:noFill/>
            <a:miter lim="800000"/>
            <a:headEnd/>
            <a:tailEnd/>
          </a:ln>
        </p:spPr>
        <p:txBody>
          <a:bodyPr wrap="square" rIns="36000">
            <a:spAutoFit/>
          </a:bodyPr>
          <a:lstStyle/>
          <a:p>
            <a:pPr algn="r" hangingPunct="0">
              <a:spcBef>
                <a:spcPts val="200"/>
              </a:spcBef>
              <a:spcAft>
                <a:spcPts val="200"/>
              </a:spcAft>
            </a:pPr>
            <a:r>
              <a:rPr lang="es-ES" sz="2000" b="1" dirty="0" smtClean="0"/>
              <a:t>Programa de Ordenamiento Ecológico Regional del Estado de Morelos</a:t>
            </a:r>
          </a:p>
          <a:p>
            <a:pPr algn="ctr" hangingPunct="0">
              <a:spcBef>
                <a:spcPts val="200"/>
              </a:spcBef>
              <a:spcAft>
                <a:spcPts val="200"/>
              </a:spcAft>
            </a:pPr>
            <a:endParaRPr lang="es-ES" sz="2000" b="1" dirty="0" smtClean="0"/>
          </a:p>
          <a:p>
            <a:pPr algn="r" hangingPunct="0">
              <a:spcBef>
                <a:spcPts val="200"/>
              </a:spcBef>
              <a:spcAft>
                <a:spcPts val="200"/>
              </a:spcAft>
            </a:pPr>
            <a:r>
              <a:rPr lang="es-ES" sz="2000" b="1" dirty="0" smtClean="0"/>
              <a:t>Estrategia Estatal de Vivienda</a:t>
            </a:r>
          </a:p>
        </p:txBody>
      </p:sp>
      <p:pic>
        <p:nvPicPr>
          <p:cNvPr id="3"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260648"/>
            <a:ext cx="3152363" cy="2105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p:txBody>
          <a:bodyPr>
            <a:noAutofit/>
          </a:bodyPr>
          <a:lstStyle/>
          <a:p>
            <a:pPr algn="just"/>
            <a:r>
              <a:rPr lang="en-US" sz="2000" dirty="0"/>
              <a:t>Ah06</a:t>
            </a:r>
            <a:r>
              <a:rPr lang="es-MX" sz="2000" dirty="0" smtClean="0"/>
              <a:t>: </a:t>
            </a:r>
            <a:r>
              <a:rPr lang="es-MX" sz="2000" dirty="0"/>
              <a:t>Para evitar la dispersión de los centros urbanos, su proceso de planeación deberá prever que el crecimiento urbano se lleve a cabo únicamente en las áreas previstas a este efecto por los ordenamientos ecológicos locales. </a:t>
            </a:r>
          </a:p>
        </p:txBody>
      </p:sp>
      <p:pic>
        <p:nvPicPr>
          <p:cNvPr id="1025" name="Picture 1"/>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3275856" y="1170568"/>
            <a:ext cx="5868144" cy="56088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Rectángulo"/>
          <p:cNvSpPr/>
          <p:nvPr/>
        </p:nvSpPr>
        <p:spPr>
          <a:xfrm>
            <a:off x="253480" y="2204864"/>
            <a:ext cx="2553776" cy="646331"/>
          </a:xfrm>
          <a:prstGeom prst="rect">
            <a:avLst/>
          </a:prstGeom>
        </p:spPr>
        <p:txBody>
          <a:bodyPr wrap="none">
            <a:spAutoFit/>
          </a:bodyPr>
          <a:lstStyle/>
          <a:p>
            <a:r>
              <a:rPr lang="es-MX" dirty="0" smtClean="0"/>
              <a:t>Predios aplicables: 100%</a:t>
            </a:r>
          </a:p>
          <a:p>
            <a:r>
              <a:rPr lang="es-MX" dirty="0" smtClean="0"/>
              <a:t>Predios no aplicables: 0%</a:t>
            </a:r>
          </a:p>
        </p:txBody>
      </p:sp>
    </p:spTree>
    <p:extLst>
      <p:ext uri="{BB962C8B-B14F-4D97-AF65-F5344CB8AC3E}">
        <p14:creationId xmlns:p14="http://schemas.microsoft.com/office/powerpoint/2010/main" val="33497333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p:txBody>
          <a:bodyPr>
            <a:noAutofit/>
          </a:bodyPr>
          <a:lstStyle/>
          <a:p>
            <a:pPr algn="just"/>
            <a:r>
              <a:rPr lang="en-US" sz="2000" dirty="0"/>
              <a:t>Ah07</a:t>
            </a:r>
            <a:r>
              <a:rPr lang="es-MX" sz="2000" dirty="0" smtClean="0"/>
              <a:t>: </a:t>
            </a:r>
            <a:r>
              <a:rPr lang="es-MX" sz="2000" dirty="0"/>
              <a:t>Para garantizar el desarrollo sustentable la creación de nuevos centros de población deberá realizarse únicamente en áreas con alta aptitud para este uso y sin conflictos ambientales (fuera de las ANP) y bajo la supervisión del Congreso de estado de Morelos. </a:t>
            </a:r>
          </a:p>
        </p:txBody>
      </p:sp>
      <p:pic>
        <p:nvPicPr>
          <p:cNvPr id="4097" name="Picture 1" descr="C:\sds\SEIARN\Indicadores\Ordenamiento_ecologico\estatal\proyecto\img\ah07.png"/>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3419873" y="1414003"/>
            <a:ext cx="5699080" cy="5449821"/>
          </a:xfrm>
          <a:prstGeom prst="rect">
            <a:avLst/>
          </a:prstGeom>
          <a:noFill/>
          <a:extLst>
            <a:ext uri="{909E8E84-426E-40DD-AFC4-6F175D3DCCD1}">
              <a14:hiddenFill xmlns:a14="http://schemas.microsoft.com/office/drawing/2010/main">
                <a:solidFill>
                  <a:srgbClr val="FFFFFF"/>
                </a:solidFill>
              </a14:hiddenFill>
            </a:ext>
          </a:extLst>
        </p:spPr>
      </p:pic>
      <p:sp>
        <p:nvSpPr>
          <p:cNvPr id="5" name="4 Rectángulo"/>
          <p:cNvSpPr/>
          <p:nvPr/>
        </p:nvSpPr>
        <p:spPr>
          <a:xfrm>
            <a:off x="253480" y="2204864"/>
            <a:ext cx="2553776" cy="646331"/>
          </a:xfrm>
          <a:prstGeom prst="rect">
            <a:avLst/>
          </a:prstGeom>
        </p:spPr>
        <p:txBody>
          <a:bodyPr wrap="none">
            <a:spAutoFit/>
          </a:bodyPr>
          <a:lstStyle/>
          <a:p>
            <a:r>
              <a:rPr lang="es-MX" dirty="0" smtClean="0"/>
              <a:t>Predios aplicables: 100%</a:t>
            </a:r>
          </a:p>
          <a:p>
            <a:r>
              <a:rPr lang="es-MX" dirty="0" smtClean="0"/>
              <a:t>Predios no aplicables: 0%</a:t>
            </a:r>
          </a:p>
        </p:txBody>
      </p:sp>
    </p:spTree>
    <p:extLst>
      <p:ext uri="{BB962C8B-B14F-4D97-AF65-F5344CB8AC3E}">
        <p14:creationId xmlns:p14="http://schemas.microsoft.com/office/powerpoint/2010/main" val="335022064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p:txBody>
          <a:bodyPr>
            <a:noAutofit/>
          </a:bodyPr>
          <a:lstStyle/>
          <a:p>
            <a:pPr algn="just"/>
            <a:r>
              <a:rPr lang="en-US" sz="2000" dirty="0"/>
              <a:t>Ah08</a:t>
            </a:r>
            <a:r>
              <a:rPr lang="es-MX" sz="2000" dirty="0" smtClean="0"/>
              <a:t>: </a:t>
            </a:r>
            <a:r>
              <a:rPr lang="es-MX" sz="2000" dirty="0"/>
              <a:t>Para garantizar el desarrollo sustentable de la UGA, el proceso de evaluación de las manifestaciones de impacto ambiental (MIA) deberá garantizar la congruencia de las MIA con los programas ordenamiento ecológico existentes. </a:t>
            </a:r>
          </a:p>
        </p:txBody>
      </p:sp>
      <p:pic>
        <p:nvPicPr>
          <p:cNvPr id="3073" name="Picture 1" descr="C:\sds\SEIARN\Indicadores\Ordenamiento_ecologico\estatal\proyecto\img\ah08.png"/>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3391635" y="1340768"/>
            <a:ext cx="5769029" cy="5517232"/>
          </a:xfrm>
          <a:prstGeom prst="rect">
            <a:avLst/>
          </a:prstGeom>
          <a:noFill/>
          <a:extLst>
            <a:ext uri="{909E8E84-426E-40DD-AFC4-6F175D3DCCD1}">
              <a14:hiddenFill xmlns:a14="http://schemas.microsoft.com/office/drawing/2010/main">
                <a:solidFill>
                  <a:srgbClr val="FFFFFF"/>
                </a:solidFill>
              </a14:hiddenFill>
            </a:ext>
          </a:extLst>
        </p:spPr>
      </p:pic>
      <p:sp>
        <p:nvSpPr>
          <p:cNvPr id="5" name="4 Rectángulo"/>
          <p:cNvSpPr/>
          <p:nvPr/>
        </p:nvSpPr>
        <p:spPr>
          <a:xfrm>
            <a:off x="253480" y="2204864"/>
            <a:ext cx="2553776" cy="646331"/>
          </a:xfrm>
          <a:prstGeom prst="rect">
            <a:avLst/>
          </a:prstGeom>
        </p:spPr>
        <p:txBody>
          <a:bodyPr wrap="none">
            <a:spAutoFit/>
          </a:bodyPr>
          <a:lstStyle/>
          <a:p>
            <a:r>
              <a:rPr lang="es-MX" dirty="0" smtClean="0"/>
              <a:t>Predios aplicables: 100%</a:t>
            </a:r>
          </a:p>
          <a:p>
            <a:r>
              <a:rPr lang="es-MX" dirty="0" smtClean="0"/>
              <a:t>Predios no aplicables: 0%</a:t>
            </a:r>
          </a:p>
        </p:txBody>
      </p:sp>
    </p:spTree>
    <p:extLst>
      <p:ext uri="{BB962C8B-B14F-4D97-AF65-F5344CB8AC3E}">
        <p14:creationId xmlns:p14="http://schemas.microsoft.com/office/powerpoint/2010/main" val="10295836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457200" y="274638"/>
            <a:ext cx="8229600" cy="1426170"/>
          </a:xfrm>
          <a:noFill/>
        </p:spPr>
        <p:txBody>
          <a:bodyPr>
            <a:noAutofit/>
          </a:bodyPr>
          <a:lstStyle/>
          <a:p>
            <a:pPr algn="just"/>
            <a:r>
              <a:rPr lang="en-US" sz="2000" dirty="0" smtClean="0"/>
              <a:t>Ah09</a:t>
            </a:r>
            <a:r>
              <a:rPr lang="es-MX" sz="2000" dirty="0" smtClean="0"/>
              <a:t>: Para evitar la creación de corredores mixtos que promuevan la conurbación de diferentes centros urbanos y generen un crecimiento desordenado y disperso, únicamente se podrán edificar a lo largo de las vías carreteras obras de infraestructura y equipamiento relacionados con el funcionamiento de las mismas. </a:t>
            </a:r>
            <a:endParaRPr lang="es-MX" sz="2000" dirty="0"/>
          </a:p>
        </p:txBody>
      </p:sp>
      <p:pic>
        <p:nvPicPr>
          <p:cNvPr id="2049" name="Picture 1" descr="C:\sds\SEIARN\Indicadores\Ordenamiento_ecologico\estatal\proyecto\img\ah09.png"/>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3707905" y="1659170"/>
            <a:ext cx="5436096" cy="5198830"/>
          </a:xfrm>
          <a:prstGeom prst="rect">
            <a:avLst/>
          </a:prstGeom>
          <a:noFill/>
          <a:extLst>
            <a:ext uri="{909E8E84-426E-40DD-AFC4-6F175D3DCCD1}">
              <a14:hiddenFill xmlns:a14="http://schemas.microsoft.com/office/drawing/2010/main">
                <a:solidFill>
                  <a:srgbClr val="FFFFFF"/>
                </a:solidFill>
              </a14:hiddenFill>
            </a:ext>
          </a:extLst>
        </p:spPr>
      </p:pic>
      <p:sp>
        <p:nvSpPr>
          <p:cNvPr id="5" name="4 Rectángulo"/>
          <p:cNvSpPr/>
          <p:nvPr/>
        </p:nvSpPr>
        <p:spPr>
          <a:xfrm>
            <a:off x="253480" y="2204864"/>
            <a:ext cx="2553776" cy="646331"/>
          </a:xfrm>
          <a:prstGeom prst="rect">
            <a:avLst/>
          </a:prstGeom>
        </p:spPr>
        <p:txBody>
          <a:bodyPr wrap="none">
            <a:spAutoFit/>
          </a:bodyPr>
          <a:lstStyle/>
          <a:p>
            <a:r>
              <a:rPr lang="es-MX" dirty="0" smtClean="0"/>
              <a:t>Predios aplicables: 100%</a:t>
            </a:r>
          </a:p>
          <a:p>
            <a:r>
              <a:rPr lang="es-MX" dirty="0" smtClean="0"/>
              <a:t>Predios no aplicables: 0%</a:t>
            </a:r>
          </a:p>
        </p:txBody>
      </p:sp>
    </p:spTree>
    <p:extLst>
      <p:ext uri="{BB962C8B-B14F-4D97-AF65-F5344CB8AC3E}">
        <p14:creationId xmlns:p14="http://schemas.microsoft.com/office/powerpoint/2010/main" val="193669524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457200" y="274638"/>
            <a:ext cx="8229600" cy="2146250"/>
          </a:xfrm>
        </p:spPr>
        <p:txBody>
          <a:bodyPr>
            <a:noAutofit/>
          </a:bodyPr>
          <a:lstStyle/>
          <a:p>
            <a:pPr algn="just"/>
            <a:r>
              <a:rPr lang="en-US" sz="2000" dirty="0" smtClean="0"/>
              <a:t>Ah10</a:t>
            </a:r>
            <a:r>
              <a:rPr lang="es-MX" sz="2000" dirty="0" smtClean="0"/>
              <a:t>: Para proteger el patrimonio histórico cultural, los propietarios de bienes inmuebles que contengan monumentos histórico o artísticos, así como los propietarios de bienes inmuebles colindantes a un monumento que pretendan realizar obras de excavación, cimentación, demolición o construcción, deberán llevar a cabo estas obras de conformidad con lo </a:t>
            </a:r>
            <a:r>
              <a:rPr lang="es-MX" sz="2000" dirty="0"/>
              <a:t>establecido en las leyes y normas oficiales mexicanas y las demás disposiciones aplicables. </a:t>
            </a:r>
          </a:p>
        </p:txBody>
      </p:sp>
      <p:pic>
        <p:nvPicPr>
          <p:cNvPr id="5121" name="Picture 1" descr="C:\sds\SEIARN\Indicadores\Ordenamiento_ecologico\estatal\proyecto\img\ah10.png"/>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4127914" y="2060848"/>
            <a:ext cx="5016086" cy="4797152"/>
          </a:xfrm>
          <a:prstGeom prst="rect">
            <a:avLst/>
          </a:prstGeom>
          <a:noFill/>
          <a:extLst>
            <a:ext uri="{909E8E84-426E-40DD-AFC4-6F175D3DCCD1}">
              <a14:hiddenFill xmlns:a14="http://schemas.microsoft.com/office/drawing/2010/main">
                <a:solidFill>
                  <a:srgbClr val="FFFFFF"/>
                </a:solidFill>
              </a14:hiddenFill>
            </a:ext>
          </a:extLst>
        </p:spPr>
      </p:pic>
      <p:sp>
        <p:nvSpPr>
          <p:cNvPr id="5" name="4 Rectángulo"/>
          <p:cNvSpPr/>
          <p:nvPr/>
        </p:nvSpPr>
        <p:spPr>
          <a:xfrm>
            <a:off x="237784" y="2816950"/>
            <a:ext cx="2553776" cy="646331"/>
          </a:xfrm>
          <a:prstGeom prst="rect">
            <a:avLst/>
          </a:prstGeom>
        </p:spPr>
        <p:txBody>
          <a:bodyPr wrap="none">
            <a:spAutoFit/>
          </a:bodyPr>
          <a:lstStyle/>
          <a:p>
            <a:r>
              <a:rPr lang="es-MX" dirty="0" smtClean="0"/>
              <a:t>Predios aplicables: 100%</a:t>
            </a:r>
          </a:p>
          <a:p>
            <a:r>
              <a:rPr lang="es-MX" dirty="0" smtClean="0"/>
              <a:t>Predios no aplicables: 0%</a:t>
            </a:r>
          </a:p>
        </p:txBody>
      </p:sp>
    </p:spTree>
    <p:extLst>
      <p:ext uri="{BB962C8B-B14F-4D97-AF65-F5344CB8AC3E}">
        <p14:creationId xmlns:p14="http://schemas.microsoft.com/office/powerpoint/2010/main" val="369110313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457200" y="274638"/>
            <a:ext cx="8229600" cy="1282154"/>
          </a:xfrm>
        </p:spPr>
        <p:txBody>
          <a:bodyPr>
            <a:noAutofit/>
          </a:bodyPr>
          <a:lstStyle/>
          <a:p>
            <a:pPr algn="just"/>
            <a:r>
              <a:rPr lang="en-US" sz="2000" dirty="0" smtClean="0"/>
              <a:t>Ah11</a:t>
            </a:r>
            <a:r>
              <a:rPr lang="es-MX" sz="2000" dirty="0" smtClean="0"/>
              <a:t>: Para conservar los ecosistemas naturales ubicados dentro de los límites de los centros urbanos estos se protegerán bajo la figura de Zonas de Preservación Ecológica de los Centros de Población y Parques Municipales. </a:t>
            </a:r>
            <a:endParaRPr lang="es-MX" sz="2000" dirty="0"/>
          </a:p>
        </p:txBody>
      </p:sp>
      <p:pic>
        <p:nvPicPr>
          <p:cNvPr id="13314" name="Picture 2" descr="C:\sds\SEIARN\Indicadores\Ordenamiento_ecologico\estatal\proyecto\img\ah11.png"/>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3419872" y="1362677"/>
            <a:ext cx="5746120" cy="5495323"/>
          </a:xfrm>
          <a:prstGeom prst="rect">
            <a:avLst/>
          </a:prstGeom>
          <a:noFill/>
          <a:extLst>
            <a:ext uri="{909E8E84-426E-40DD-AFC4-6F175D3DCCD1}">
              <a14:hiddenFill xmlns:a14="http://schemas.microsoft.com/office/drawing/2010/main">
                <a:solidFill>
                  <a:srgbClr val="FFFFFF"/>
                </a:solidFill>
              </a14:hiddenFill>
            </a:ext>
          </a:extLst>
        </p:spPr>
      </p:pic>
      <p:sp>
        <p:nvSpPr>
          <p:cNvPr id="5" name="4 Rectángulo"/>
          <p:cNvSpPr/>
          <p:nvPr/>
        </p:nvSpPr>
        <p:spPr>
          <a:xfrm>
            <a:off x="253480" y="2204864"/>
            <a:ext cx="2553776" cy="646331"/>
          </a:xfrm>
          <a:prstGeom prst="rect">
            <a:avLst/>
          </a:prstGeom>
        </p:spPr>
        <p:txBody>
          <a:bodyPr wrap="none">
            <a:spAutoFit/>
          </a:bodyPr>
          <a:lstStyle/>
          <a:p>
            <a:r>
              <a:rPr lang="es-MX" dirty="0" smtClean="0"/>
              <a:t>Predios aplicables: 100%</a:t>
            </a:r>
          </a:p>
          <a:p>
            <a:r>
              <a:rPr lang="es-MX" dirty="0" smtClean="0"/>
              <a:t>Predios no aplicables: 0%</a:t>
            </a:r>
          </a:p>
        </p:txBody>
      </p:sp>
    </p:spTree>
    <p:extLst>
      <p:ext uri="{BB962C8B-B14F-4D97-AF65-F5344CB8AC3E}">
        <p14:creationId xmlns:p14="http://schemas.microsoft.com/office/powerpoint/2010/main" val="4557934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457200" y="274638"/>
            <a:ext cx="8229600" cy="1282154"/>
          </a:xfrm>
          <a:noFill/>
        </p:spPr>
        <p:txBody>
          <a:bodyPr>
            <a:noAutofit/>
          </a:bodyPr>
          <a:lstStyle/>
          <a:p>
            <a:pPr algn="just"/>
            <a:r>
              <a:rPr lang="en-US" sz="2000" dirty="0" smtClean="0"/>
              <a:t>Ah12</a:t>
            </a:r>
            <a:r>
              <a:rPr lang="es-MX" sz="2000" dirty="0" smtClean="0"/>
              <a:t>: Para reducir la vulnerabilidad de la población y de sus bienes, se prohibirá el desarrollo de asentamientos humanos en las zonas propensas a riesgos hidrometeorológicos y geológicos, vinculando al proceso de ordenamiento ecológico con los manifiestos de impacto ambientales. </a:t>
            </a:r>
            <a:endParaRPr lang="es-MX" sz="2000" dirty="0"/>
          </a:p>
        </p:txBody>
      </p:sp>
      <p:pic>
        <p:nvPicPr>
          <p:cNvPr id="14338" name="Picture 2" descr="C:\sds\SEIARN\Indicadores\Ordenamiento_ecologico\estatal\proyecto\img\ah12.png"/>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3600854" y="1556792"/>
            <a:ext cx="5543146" cy="5301208"/>
          </a:xfrm>
          <a:prstGeom prst="rect">
            <a:avLst/>
          </a:prstGeom>
          <a:noFill/>
          <a:extLst>
            <a:ext uri="{909E8E84-426E-40DD-AFC4-6F175D3DCCD1}">
              <a14:hiddenFill xmlns:a14="http://schemas.microsoft.com/office/drawing/2010/main">
                <a:solidFill>
                  <a:srgbClr val="FFFFFF"/>
                </a:solidFill>
              </a14:hiddenFill>
            </a:ext>
          </a:extLst>
        </p:spPr>
      </p:pic>
      <p:sp>
        <p:nvSpPr>
          <p:cNvPr id="5" name="4 Rectángulo"/>
          <p:cNvSpPr/>
          <p:nvPr/>
        </p:nvSpPr>
        <p:spPr>
          <a:xfrm>
            <a:off x="253480" y="2204864"/>
            <a:ext cx="2553776" cy="646331"/>
          </a:xfrm>
          <a:prstGeom prst="rect">
            <a:avLst/>
          </a:prstGeom>
        </p:spPr>
        <p:txBody>
          <a:bodyPr wrap="none">
            <a:spAutoFit/>
          </a:bodyPr>
          <a:lstStyle/>
          <a:p>
            <a:r>
              <a:rPr lang="es-MX" dirty="0" smtClean="0"/>
              <a:t>Predios aplicables: 100%</a:t>
            </a:r>
          </a:p>
          <a:p>
            <a:r>
              <a:rPr lang="es-MX" dirty="0" smtClean="0"/>
              <a:t>Predios no aplicables: 0%</a:t>
            </a:r>
          </a:p>
        </p:txBody>
      </p:sp>
    </p:spTree>
    <p:extLst>
      <p:ext uri="{BB962C8B-B14F-4D97-AF65-F5344CB8AC3E}">
        <p14:creationId xmlns:p14="http://schemas.microsoft.com/office/powerpoint/2010/main" val="228821940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457200" y="274638"/>
            <a:ext cx="8229600" cy="2146250"/>
          </a:xfrm>
          <a:noFill/>
        </p:spPr>
        <p:txBody>
          <a:bodyPr>
            <a:noAutofit/>
          </a:bodyPr>
          <a:lstStyle/>
          <a:p>
            <a:pPr algn="just"/>
            <a:r>
              <a:rPr lang="en-US" sz="2000" dirty="0" smtClean="0"/>
              <a:t>Ah13</a:t>
            </a:r>
            <a:r>
              <a:rPr lang="es-MX" sz="2000" dirty="0" smtClean="0"/>
              <a:t>: Los asentamientos humanos en las zonas previstas como urbanas o urbanizables por el Programa de Desarrollo Urbano vigente podrán desarrollarse evitando la reducción de la cobertura vegetal, la interrupción de corredores biológicos y flujos hidrológicos, la disminución de los servicios ecosistémicos y la fragmentación del paisaje y en general tomando todas las medidas de mitigación pertinentes tanto en el diseño como en los materiales para reducir los impactos negativos sobre la biodiversidad.</a:t>
            </a:r>
            <a:endParaRPr lang="es-MX" sz="2000" dirty="0"/>
          </a:p>
        </p:txBody>
      </p:sp>
      <p:pic>
        <p:nvPicPr>
          <p:cNvPr id="7170" name="Picture 2"/>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4833937" y="2736056"/>
            <a:ext cx="4310063" cy="41219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Rectángulo"/>
          <p:cNvSpPr/>
          <p:nvPr/>
        </p:nvSpPr>
        <p:spPr>
          <a:xfrm>
            <a:off x="253480" y="2736056"/>
            <a:ext cx="2553776" cy="646331"/>
          </a:xfrm>
          <a:prstGeom prst="rect">
            <a:avLst/>
          </a:prstGeom>
        </p:spPr>
        <p:txBody>
          <a:bodyPr wrap="none">
            <a:spAutoFit/>
          </a:bodyPr>
          <a:lstStyle/>
          <a:p>
            <a:r>
              <a:rPr lang="es-MX" dirty="0" smtClean="0"/>
              <a:t>Predios aplicables: 100%</a:t>
            </a:r>
          </a:p>
          <a:p>
            <a:r>
              <a:rPr lang="es-MX" dirty="0" smtClean="0"/>
              <a:t>Predios no aplicables: 0%</a:t>
            </a:r>
          </a:p>
        </p:txBody>
      </p:sp>
    </p:spTree>
    <p:extLst>
      <p:ext uri="{BB962C8B-B14F-4D97-AF65-F5344CB8AC3E}">
        <p14:creationId xmlns:p14="http://schemas.microsoft.com/office/powerpoint/2010/main" val="15019005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457200" y="274638"/>
            <a:ext cx="8229600" cy="2146250"/>
          </a:xfrm>
          <a:noFill/>
        </p:spPr>
        <p:txBody>
          <a:bodyPr>
            <a:noAutofit/>
          </a:bodyPr>
          <a:lstStyle/>
          <a:p>
            <a:pPr algn="just"/>
            <a:r>
              <a:rPr lang="en-US" sz="2000" dirty="0" smtClean="0"/>
              <a:t>Ah14</a:t>
            </a:r>
            <a:r>
              <a:rPr lang="es-MX" sz="2000" dirty="0" smtClean="0"/>
              <a:t>: Los proyectos de obras relacionadas con el crecimiento de los asentamientos humanos previsto en los programas de desarrollo urbano en terrenos forestales o preferentemente forestales, deberán cumplir con las formalidades previstas en la ley en lo referente al cambio de uso de suelo forestal, así como cumplir los criterios para la regulación ambiental contenidos en el presente ordenamiento. (Artículo 7. LGDFS). </a:t>
            </a:r>
            <a:endParaRPr lang="es-MX" sz="2000" dirty="0"/>
          </a:p>
        </p:txBody>
      </p:sp>
      <p:pic>
        <p:nvPicPr>
          <p:cNvPr id="15362" name="Picture 2" descr="C:\sds\SEIARN\Indicadores\Ordenamiento_ecologico\estatal\proyecto\img\ah14.png"/>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4324747" y="2259933"/>
            <a:ext cx="4819253" cy="4608475"/>
          </a:xfrm>
          <a:prstGeom prst="rect">
            <a:avLst/>
          </a:prstGeom>
          <a:noFill/>
          <a:extLst>
            <a:ext uri="{909E8E84-426E-40DD-AFC4-6F175D3DCCD1}">
              <a14:hiddenFill xmlns:a14="http://schemas.microsoft.com/office/drawing/2010/main">
                <a:solidFill>
                  <a:srgbClr val="FFFFFF"/>
                </a:solidFill>
              </a14:hiddenFill>
            </a:ext>
          </a:extLst>
        </p:spPr>
      </p:pic>
      <p:sp>
        <p:nvSpPr>
          <p:cNvPr id="5" name="4 Rectángulo"/>
          <p:cNvSpPr/>
          <p:nvPr/>
        </p:nvSpPr>
        <p:spPr>
          <a:xfrm>
            <a:off x="253480" y="2708920"/>
            <a:ext cx="2553776" cy="646331"/>
          </a:xfrm>
          <a:prstGeom prst="rect">
            <a:avLst/>
          </a:prstGeom>
        </p:spPr>
        <p:txBody>
          <a:bodyPr wrap="none">
            <a:spAutoFit/>
          </a:bodyPr>
          <a:lstStyle/>
          <a:p>
            <a:r>
              <a:rPr lang="es-MX" dirty="0" smtClean="0"/>
              <a:t>Predios aplicables: 100%</a:t>
            </a:r>
          </a:p>
          <a:p>
            <a:r>
              <a:rPr lang="es-MX" dirty="0" smtClean="0"/>
              <a:t>Predios no aplicables: 0%</a:t>
            </a:r>
          </a:p>
        </p:txBody>
      </p:sp>
    </p:spTree>
    <p:extLst>
      <p:ext uri="{BB962C8B-B14F-4D97-AF65-F5344CB8AC3E}">
        <p14:creationId xmlns:p14="http://schemas.microsoft.com/office/powerpoint/2010/main" val="204988795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467544" y="188640"/>
            <a:ext cx="8229600" cy="1282154"/>
          </a:xfrm>
        </p:spPr>
        <p:txBody>
          <a:bodyPr>
            <a:noAutofit/>
          </a:bodyPr>
          <a:lstStyle/>
          <a:p>
            <a:pPr algn="just"/>
            <a:r>
              <a:rPr lang="en-US" sz="2000" dirty="0" smtClean="0"/>
              <a:t>Ah15</a:t>
            </a:r>
            <a:r>
              <a:rPr lang="es-MX" sz="2000" dirty="0" smtClean="0"/>
              <a:t>: Para evitar riesgos hidrogeológicos que afecten las viviendas y la población, las zonas con pendientes mayores al 30% en las áreas urbanas y urbanizables de los centros urbanos deberán mantenerse forestadas con vegetación nativa.</a:t>
            </a:r>
            <a:endParaRPr lang="es-MX" sz="2000" dirty="0"/>
          </a:p>
        </p:txBody>
      </p:sp>
      <p:pic>
        <p:nvPicPr>
          <p:cNvPr id="8194" name="Picture 2"/>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24656" y="2348880"/>
            <a:ext cx="4310063" cy="41219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499992" y="2345576"/>
            <a:ext cx="4310063" cy="41219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Rectángulo"/>
          <p:cNvSpPr/>
          <p:nvPr/>
        </p:nvSpPr>
        <p:spPr>
          <a:xfrm>
            <a:off x="255048" y="1699245"/>
            <a:ext cx="2553776" cy="646331"/>
          </a:xfrm>
          <a:prstGeom prst="rect">
            <a:avLst/>
          </a:prstGeom>
        </p:spPr>
        <p:txBody>
          <a:bodyPr wrap="none">
            <a:spAutoFit/>
          </a:bodyPr>
          <a:lstStyle/>
          <a:p>
            <a:r>
              <a:rPr lang="es-MX" dirty="0" smtClean="0"/>
              <a:t>Predios aplicables: 100%</a:t>
            </a:r>
          </a:p>
          <a:p>
            <a:r>
              <a:rPr lang="es-MX" dirty="0" smtClean="0"/>
              <a:t>Predios no aplicables: 0%</a:t>
            </a:r>
          </a:p>
        </p:txBody>
      </p:sp>
      <p:sp>
        <p:nvSpPr>
          <p:cNvPr id="6" name="5 Rectángulo"/>
          <p:cNvSpPr/>
          <p:nvPr/>
        </p:nvSpPr>
        <p:spPr>
          <a:xfrm>
            <a:off x="4427984" y="1484784"/>
            <a:ext cx="4608512" cy="646331"/>
          </a:xfrm>
          <a:prstGeom prst="rect">
            <a:avLst/>
          </a:prstGeom>
        </p:spPr>
        <p:txBody>
          <a:bodyPr wrap="square">
            <a:spAutoFit/>
          </a:bodyPr>
          <a:lstStyle/>
          <a:p>
            <a:r>
              <a:rPr lang="es-MX" dirty="0" smtClean="0"/>
              <a:t>Proyectos aplicables: Xochitepec [1], Emiliano </a:t>
            </a:r>
            <a:r>
              <a:rPr lang="es-MX" dirty="0"/>
              <a:t>Z</a:t>
            </a:r>
            <a:r>
              <a:rPr lang="es-MX" dirty="0" smtClean="0"/>
              <a:t>apata [2]</a:t>
            </a:r>
          </a:p>
        </p:txBody>
      </p:sp>
    </p:spTree>
    <p:extLst>
      <p:ext uri="{BB962C8B-B14F-4D97-AF65-F5344CB8AC3E}">
        <p14:creationId xmlns:p14="http://schemas.microsoft.com/office/powerpoint/2010/main" val="29870396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0 Imagen"/>
          <p:cNvPicPr/>
          <p:nvPr/>
        </p:nvPicPr>
        <p:blipFill>
          <a:blip r:embed="rId2" cstate="print">
            <a:extLst>
              <a:ext uri="{28A0092B-C50C-407E-A947-70E740481C1C}">
                <a14:useLocalDpi xmlns:a14="http://schemas.microsoft.com/office/drawing/2010/main" val="0"/>
              </a:ext>
            </a:extLst>
          </a:blip>
          <a:stretch>
            <a:fillRect/>
          </a:stretch>
        </p:blipFill>
        <p:spPr>
          <a:xfrm>
            <a:off x="827583" y="1219759"/>
            <a:ext cx="3401969" cy="1822461"/>
          </a:xfrm>
          <a:prstGeom prst="rect">
            <a:avLst/>
          </a:prstGeom>
        </p:spPr>
      </p:pic>
      <p:pic>
        <p:nvPicPr>
          <p:cNvPr id="3" name="0 Imagen"/>
          <p:cNvPicPr/>
          <p:nvPr/>
        </p:nvPicPr>
        <p:blipFill>
          <a:blip r:embed="rId3" cstate="print">
            <a:extLst>
              <a:ext uri="{28A0092B-C50C-407E-A947-70E740481C1C}">
                <a14:useLocalDpi xmlns:a14="http://schemas.microsoft.com/office/drawing/2010/main" val="0"/>
              </a:ext>
            </a:extLst>
          </a:blip>
          <a:stretch>
            <a:fillRect/>
          </a:stretch>
        </p:blipFill>
        <p:spPr>
          <a:xfrm>
            <a:off x="971600" y="3449453"/>
            <a:ext cx="3473976" cy="644112"/>
          </a:xfrm>
          <a:prstGeom prst="rect">
            <a:avLst/>
          </a:prstGeom>
        </p:spPr>
      </p:pic>
      <p:sp>
        <p:nvSpPr>
          <p:cNvPr id="4" name="3 CuadroTexto"/>
          <p:cNvSpPr txBox="1"/>
          <p:nvPr/>
        </p:nvSpPr>
        <p:spPr>
          <a:xfrm>
            <a:off x="142691" y="4509120"/>
            <a:ext cx="8173725" cy="1376531"/>
          </a:xfrm>
          <a:prstGeom prst="rect">
            <a:avLst/>
          </a:prstGeom>
          <a:noFill/>
        </p:spPr>
        <p:txBody>
          <a:bodyPr wrap="square" lIns="144018" tIns="72009" rIns="144018" bIns="72009" rtlCol="0">
            <a:spAutoFit/>
          </a:bodyPr>
          <a:lstStyle/>
          <a:p>
            <a:r>
              <a:rPr lang="es-MX" sz="1000" dirty="0">
                <a:latin typeface="Arial" panose="020B0604020202020204" pitchFamily="34" charset="0"/>
                <a:cs typeface="Arial" panose="020B0604020202020204" pitchFamily="34" charset="0"/>
              </a:rPr>
              <a:t>Decreto:  </a:t>
            </a:r>
            <a:r>
              <a:rPr lang="es-MX" sz="1000" dirty="0">
                <a:latin typeface="Arial" panose="020B0604020202020204" pitchFamily="34" charset="0"/>
                <a:cs typeface="Arial" panose="020B0604020202020204" pitchFamily="34" charset="0"/>
                <a:hlinkClick r:id="rId4"/>
              </a:rPr>
              <a:t>http://</a:t>
            </a:r>
            <a:r>
              <a:rPr lang="es-MX" sz="1000" dirty="0" smtClean="0">
                <a:latin typeface="Arial" panose="020B0604020202020204" pitchFamily="34" charset="0"/>
                <a:cs typeface="Arial" panose="020B0604020202020204" pitchFamily="34" charset="0"/>
                <a:hlinkClick r:id="rId4"/>
              </a:rPr>
              <a:t>periodico.morelos.gob.mx/periodicos/2014/5220.pdf</a:t>
            </a:r>
            <a:endParaRPr lang="es-MX" sz="1000" dirty="0" smtClean="0">
              <a:latin typeface="Arial" panose="020B0604020202020204" pitchFamily="34" charset="0"/>
              <a:cs typeface="Arial" panose="020B0604020202020204" pitchFamily="34" charset="0"/>
            </a:endParaRPr>
          </a:p>
          <a:p>
            <a:r>
              <a:rPr lang="es-MX" sz="1000" dirty="0" smtClean="0">
                <a:latin typeface="Arial" panose="020B0604020202020204" pitchFamily="34" charset="0"/>
                <a:cs typeface="Arial" panose="020B0604020202020204" pitchFamily="34" charset="0"/>
              </a:rPr>
              <a:t>Documento en extenso: </a:t>
            </a:r>
            <a:r>
              <a:rPr lang="es-MX" sz="1000" dirty="0">
                <a:latin typeface="Arial" panose="020B0604020202020204" pitchFamily="34" charset="0"/>
                <a:cs typeface="Arial" panose="020B0604020202020204" pitchFamily="34" charset="0"/>
                <a:hlinkClick r:id="rId5"/>
              </a:rPr>
              <a:t>http://</a:t>
            </a:r>
            <a:r>
              <a:rPr lang="es-MX" sz="1000" dirty="0" smtClean="0">
                <a:latin typeface="Arial" panose="020B0604020202020204" pitchFamily="34" charset="0"/>
                <a:cs typeface="Arial" panose="020B0604020202020204" pitchFamily="34" charset="0"/>
                <a:hlinkClick r:id="rId5"/>
              </a:rPr>
              <a:t>obum.zmcuernavaca.morelos.gob.mx/metadata/morelos/poerem/Memoria_tecnica_POEREM.pdf</a:t>
            </a:r>
            <a:endParaRPr lang="es-MX" sz="1000" dirty="0">
              <a:latin typeface="Arial" panose="020B0604020202020204" pitchFamily="34" charset="0"/>
              <a:cs typeface="Arial" panose="020B0604020202020204" pitchFamily="34" charset="0"/>
            </a:endParaRPr>
          </a:p>
          <a:p>
            <a:r>
              <a:rPr lang="es-MX" sz="1000" dirty="0">
                <a:latin typeface="Arial" panose="020B0604020202020204" pitchFamily="34" charset="0"/>
                <a:cs typeface="Arial" panose="020B0604020202020204" pitchFamily="34" charset="0"/>
              </a:rPr>
              <a:t>Mapa interactivo (WMS) </a:t>
            </a:r>
            <a:r>
              <a:rPr lang="es-MX" sz="1000" b="1" dirty="0">
                <a:latin typeface="Arial" panose="020B0604020202020204" pitchFamily="34" charset="0"/>
                <a:cs typeface="Arial" panose="020B0604020202020204" pitchFamily="34" charset="0"/>
                <a:hlinkClick r:id="rId6"/>
              </a:rPr>
              <a:t>http://obum.zmcuernavaca.morelos.gob.mx/morelos/bos/bos.php</a:t>
            </a:r>
            <a:endParaRPr lang="es-MX" sz="1000" b="1" dirty="0">
              <a:latin typeface="Arial" panose="020B0604020202020204" pitchFamily="34" charset="0"/>
              <a:cs typeface="Arial" panose="020B0604020202020204" pitchFamily="34" charset="0"/>
            </a:endParaRPr>
          </a:p>
          <a:p>
            <a:r>
              <a:rPr lang="es-MX" sz="1000" dirty="0" smtClean="0">
                <a:latin typeface="Arial" panose="020B0604020202020204" pitchFamily="34" charset="0"/>
                <a:cs typeface="Arial" panose="020B0604020202020204" pitchFamily="34" charset="0"/>
              </a:rPr>
              <a:t>Mapas metavectoriales/vectoriales: </a:t>
            </a:r>
            <a:r>
              <a:rPr lang="es-MX" sz="1000" dirty="0">
                <a:latin typeface="Arial" panose="020B0604020202020204" pitchFamily="34" charset="0"/>
                <a:cs typeface="Arial" panose="020B0604020202020204" pitchFamily="34" charset="0"/>
                <a:hlinkClick r:id="rId7"/>
              </a:rPr>
              <a:t>http://obum.zmcuernavaca.morelos.gob.mx/metadata/morelos/POEREM/Metadatos_Morelos_OET.html</a:t>
            </a:r>
            <a:endParaRPr lang="es-MX" sz="1000" dirty="0">
              <a:latin typeface="Arial" panose="020B0604020202020204" pitchFamily="34" charset="0"/>
              <a:cs typeface="Arial" panose="020B0604020202020204" pitchFamily="34" charset="0"/>
            </a:endParaRPr>
          </a:p>
          <a:p>
            <a:r>
              <a:rPr lang="es-MX" sz="1000" dirty="0" smtClean="0">
                <a:latin typeface="Arial" panose="020B0604020202020204" pitchFamily="34" charset="0"/>
                <a:cs typeface="Arial" panose="020B0604020202020204" pitchFamily="34" charset="0"/>
              </a:rPr>
              <a:t>Mapa </a:t>
            </a:r>
            <a:r>
              <a:rPr lang="es-MX" sz="1000" dirty="0">
                <a:latin typeface="Arial" panose="020B0604020202020204" pitchFamily="34" charset="0"/>
                <a:cs typeface="Arial" panose="020B0604020202020204" pitchFamily="34" charset="0"/>
              </a:rPr>
              <a:t>(vista de impresión PDF) </a:t>
            </a:r>
            <a:r>
              <a:rPr lang="es-MX" sz="1000" dirty="0">
                <a:latin typeface="Arial" panose="020B0604020202020204" pitchFamily="34" charset="0"/>
                <a:cs typeface="Arial" panose="020B0604020202020204" pitchFamily="34" charset="0"/>
                <a:hlinkClick r:id="rId8"/>
              </a:rPr>
              <a:t>http://obum.zmcuernavaca.morelos.gob.mx/metadata/morelos/POEREM/POEREM_modelo_ugas.pdf</a:t>
            </a:r>
            <a:endParaRPr lang="es-MX" sz="1000" dirty="0">
              <a:latin typeface="Arial" panose="020B0604020202020204" pitchFamily="34" charset="0"/>
              <a:cs typeface="Arial" panose="020B0604020202020204" pitchFamily="34" charset="0"/>
            </a:endParaRPr>
          </a:p>
          <a:p>
            <a:r>
              <a:rPr lang="es-MX" sz="1000" dirty="0">
                <a:latin typeface="Arial" panose="020B0604020202020204" pitchFamily="34" charset="0"/>
                <a:cs typeface="Arial" panose="020B0604020202020204" pitchFamily="34" charset="0"/>
              </a:rPr>
              <a:t>	Mapa vectorial (SHP) </a:t>
            </a:r>
            <a:r>
              <a:rPr lang="es-MX" sz="1000" dirty="0">
                <a:latin typeface="Arial" panose="020B0604020202020204" pitchFamily="34" charset="0"/>
                <a:cs typeface="Arial" panose="020B0604020202020204" pitchFamily="34" charset="0"/>
                <a:hlinkClick r:id="rId9"/>
              </a:rPr>
              <a:t>http://obum.zmcuernavaca.morelos.gob.mx/metadata/morelos/POEREM/ugas_poerem_shapefile.rar</a:t>
            </a:r>
            <a:endParaRPr lang="es-MX" sz="1000" dirty="0">
              <a:latin typeface="Arial" panose="020B0604020202020204" pitchFamily="34" charset="0"/>
              <a:cs typeface="Arial" panose="020B0604020202020204" pitchFamily="34" charset="0"/>
            </a:endParaRPr>
          </a:p>
          <a:p>
            <a:r>
              <a:rPr lang="es-MX" sz="1000" dirty="0">
                <a:latin typeface="Arial" panose="020B0604020202020204" pitchFamily="34" charset="0"/>
                <a:cs typeface="Arial" panose="020B0604020202020204" pitchFamily="34" charset="0"/>
              </a:rPr>
              <a:t>	Mapa vectorial (KML) </a:t>
            </a:r>
            <a:r>
              <a:rPr lang="es-MX" sz="1000" dirty="0">
                <a:latin typeface="Arial" panose="020B0604020202020204" pitchFamily="34" charset="0"/>
                <a:cs typeface="Arial" panose="020B0604020202020204" pitchFamily="34" charset="0"/>
                <a:hlinkClick r:id="rId10"/>
              </a:rPr>
              <a:t>http://</a:t>
            </a:r>
            <a:r>
              <a:rPr lang="es-MX" sz="1000" dirty="0" smtClean="0">
                <a:latin typeface="Arial" panose="020B0604020202020204" pitchFamily="34" charset="0"/>
                <a:cs typeface="Arial" panose="020B0604020202020204" pitchFamily="34" charset="0"/>
                <a:hlinkClick r:id="rId10"/>
              </a:rPr>
              <a:t>obum.zmcuernavaca.morelos.gob.mx/metadata/morelos/POEREM/POEREM_modelo_ugas.kml</a:t>
            </a:r>
            <a:endParaRPr lang="es-MX" sz="1000" dirty="0" smtClean="0">
              <a:latin typeface="Arial" panose="020B0604020202020204" pitchFamily="34" charset="0"/>
              <a:cs typeface="Arial" panose="020B0604020202020204" pitchFamily="34" charset="0"/>
            </a:endParaRPr>
          </a:p>
          <a:p>
            <a:r>
              <a:rPr lang="es-MX" sz="1000" dirty="0">
                <a:latin typeface="Arial" panose="020B0604020202020204" pitchFamily="34" charset="0"/>
                <a:cs typeface="Arial" panose="020B0604020202020204" pitchFamily="34" charset="0"/>
              </a:rPr>
              <a:t>Bitácora Ambiental: </a:t>
            </a:r>
            <a:r>
              <a:rPr lang="es-MX" sz="1000" dirty="0">
                <a:latin typeface="Arial" panose="020B0604020202020204" pitchFamily="34" charset="0"/>
                <a:cs typeface="Arial" panose="020B0604020202020204" pitchFamily="34" charset="0"/>
                <a:hlinkClick r:id="rId11"/>
              </a:rPr>
              <a:t>http://</a:t>
            </a:r>
            <a:r>
              <a:rPr lang="es-MX" sz="1000" dirty="0" smtClean="0">
                <a:latin typeface="Arial" panose="020B0604020202020204" pitchFamily="34" charset="0"/>
                <a:cs typeface="Arial" panose="020B0604020202020204" pitchFamily="34" charset="0"/>
                <a:hlinkClick r:id="rId11"/>
              </a:rPr>
              <a:t>sustentable.morelos.gob.mx/categoria/temas/pt/poerem</a:t>
            </a:r>
            <a:endParaRPr lang="es-MX" sz="1000" dirty="0">
              <a:latin typeface="Arial" panose="020B0604020202020204" pitchFamily="34" charset="0"/>
              <a:cs typeface="Arial" panose="020B0604020202020204" pitchFamily="34" charset="0"/>
            </a:endParaRPr>
          </a:p>
        </p:txBody>
      </p:sp>
      <p:pic>
        <p:nvPicPr>
          <p:cNvPr id="2050" name="Picture 2"/>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a:stretch/>
        </p:blipFill>
        <p:spPr bwMode="auto">
          <a:xfrm>
            <a:off x="5227980" y="116632"/>
            <a:ext cx="3780981" cy="21539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a:stretch/>
        </p:blipFill>
        <p:spPr bwMode="auto">
          <a:xfrm>
            <a:off x="5230671" y="2389786"/>
            <a:ext cx="3775597" cy="21193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27869520"/>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457200" y="274638"/>
            <a:ext cx="8229600" cy="1282154"/>
          </a:xfrm>
          <a:noFill/>
        </p:spPr>
        <p:txBody>
          <a:bodyPr>
            <a:noAutofit/>
          </a:bodyPr>
          <a:lstStyle/>
          <a:p>
            <a:pPr algn="just"/>
            <a:r>
              <a:rPr lang="en-US" sz="2000" dirty="0" smtClean="0"/>
              <a:t>Ah16</a:t>
            </a:r>
            <a:r>
              <a:rPr lang="es-MX" sz="2000" dirty="0" smtClean="0"/>
              <a:t>: </a:t>
            </a:r>
            <a:r>
              <a:rPr lang="es-MX" sz="2000" dirty="0"/>
              <a:t>Para evitar la vulnerabilidad de las personas y sus bienes por riesgos de inundación, en las zonas agrícolas de riego con suelos aluviales, la manifestación de impacto ambiental deberá considerar un análisis de riesgo de inundación con un período de retorno a 100 años </a:t>
            </a:r>
          </a:p>
        </p:txBody>
      </p:sp>
      <p:pic>
        <p:nvPicPr>
          <p:cNvPr id="16386" name="Picture 2" descr="C:\sds\SEIARN\Indicadores\Ordenamiento_ecologico\estatal\proyecto\img\ah16.png"/>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3678783" y="1631814"/>
            <a:ext cx="5465217" cy="5226186"/>
          </a:xfrm>
          <a:prstGeom prst="rect">
            <a:avLst/>
          </a:prstGeom>
          <a:noFill/>
          <a:extLst>
            <a:ext uri="{909E8E84-426E-40DD-AFC4-6F175D3DCCD1}">
              <a14:hiddenFill xmlns:a14="http://schemas.microsoft.com/office/drawing/2010/main">
                <a:solidFill>
                  <a:srgbClr val="FFFFFF"/>
                </a:solidFill>
              </a14:hiddenFill>
            </a:ext>
          </a:extLst>
        </p:spPr>
      </p:pic>
      <p:sp>
        <p:nvSpPr>
          <p:cNvPr id="5" name="4 Rectángulo"/>
          <p:cNvSpPr/>
          <p:nvPr/>
        </p:nvSpPr>
        <p:spPr>
          <a:xfrm>
            <a:off x="253480" y="2204864"/>
            <a:ext cx="2553776" cy="646331"/>
          </a:xfrm>
          <a:prstGeom prst="rect">
            <a:avLst/>
          </a:prstGeom>
        </p:spPr>
        <p:txBody>
          <a:bodyPr wrap="none">
            <a:spAutoFit/>
          </a:bodyPr>
          <a:lstStyle/>
          <a:p>
            <a:r>
              <a:rPr lang="es-MX" dirty="0" smtClean="0"/>
              <a:t>Predios aplicables: 100%</a:t>
            </a:r>
          </a:p>
          <a:p>
            <a:r>
              <a:rPr lang="es-MX" dirty="0" smtClean="0"/>
              <a:t>Predios no aplicables: 0%</a:t>
            </a:r>
          </a:p>
        </p:txBody>
      </p:sp>
    </p:spTree>
    <p:extLst>
      <p:ext uri="{BB962C8B-B14F-4D97-AF65-F5344CB8AC3E}">
        <p14:creationId xmlns:p14="http://schemas.microsoft.com/office/powerpoint/2010/main" val="50440133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457200" y="274638"/>
            <a:ext cx="8229600" cy="1210146"/>
          </a:xfrm>
        </p:spPr>
        <p:txBody>
          <a:bodyPr>
            <a:noAutofit/>
          </a:bodyPr>
          <a:lstStyle/>
          <a:p>
            <a:pPr algn="just"/>
            <a:r>
              <a:rPr lang="en-US" sz="2000" dirty="0" smtClean="0"/>
              <a:t>Ah17</a:t>
            </a:r>
            <a:r>
              <a:rPr lang="es-MX" sz="2000" dirty="0" smtClean="0"/>
              <a:t>: Con la finalidad de mitigar los riesgos a la población y sus bienes ante peligros geológicos, se deberá evitar la construcción de viviendas dentro de barrancas, laderas inestables y zonas con movimiento de masas.</a:t>
            </a:r>
            <a:endParaRPr lang="es-MX" sz="2000" dirty="0"/>
          </a:p>
        </p:txBody>
      </p:sp>
      <p:pic>
        <p:nvPicPr>
          <p:cNvPr id="17410" name="Picture 2" descr="C:\sds\SEIARN\Indicadores\Ordenamiento_ecologico\estatal\proyecto\img\ah17.png"/>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3450265" y="1412776"/>
            <a:ext cx="5693735" cy="5445224"/>
          </a:xfrm>
          <a:prstGeom prst="rect">
            <a:avLst/>
          </a:prstGeom>
          <a:noFill/>
          <a:extLst>
            <a:ext uri="{909E8E84-426E-40DD-AFC4-6F175D3DCCD1}">
              <a14:hiddenFill xmlns:a14="http://schemas.microsoft.com/office/drawing/2010/main">
                <a:solidFill>
                  <a:srgbClr val="FFFFFF"/>
                </a:solidFill>
              </a14:hiddenFill>
            </a:ext>
          </a:extLst>
        </p:spPr>
      </p:pic>
      <p:sp>
        <p:nvSpPr>
          <p:cNvPr id="5" name="4 Rectángulo"/>
          <p:cNvSpPr/>
          <p:nvPr/>
        </p:nvSpPr>
        <p:spPr>
          <a:xfrm>
            <a:off x="253480" y="2204864"/>
            <a:ext cx="2553776" cy="646331"/>
          </a:xfrm>
          <a:prstGeom prst="rect">
            <a:avLst/>
          </a:prstGeom>
        </p:spPr>
        <p:txBody>
          <a:bodyPr wrap="none">
            <a:spAutoFit/>
          </a:bodyPr>
          <a:lstStyle/>
          <a:p>
            <a:r>
              <a:rPr lang="es-MX" dirty="0" smtClean="0"/>
              <a:t>Predios aplicables: 100%</a:t>
            </a:r>
          </a:p>
          <a:p>
            <a:r>
              <a:rPr lang="es-MX" dirty="0" smtClean="0"/>
              <a:t>Predios no aplicables: 0%</a:t>
            </a:r>
          </a:p>
        </p:txBody>
      </p:sp>
    </p:spTree>
    <p:extLst>
      <p:ext uri="{BB962C8B-B14F-4D97-AF65-F5344CB8AC3E}">
        <p14:creationId xmlns:p14="http://schemas.microsoft.com/office/powerpoint/2010/main" val="151623778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457200" y="274638"/>
            <a:ext cx="8229600" cy="1426170"/>
          </a:xfrm>
        </p:spPr>
        <p:txBody>
          <a:bodyPr>
            <a:noAutofit/>
          </a:bodyPr>
          <a:lstStyle/>
          <a:p>
            <a:pPr algn="just"/>
            <a:r>
              <a:rPr lang="en-US" sz="2000" dirty="0" smtClean="0"/>
              <a:t>Ah18</a:t>
            </a:r>
            <a:r>
              <a:rPr lang="es-MX" sz="2000" dirty="0" smtClean="0"/>
              <a:t>: Con la finalidad de mitigar los riesgos a la población y sus bienes ante peligros geológicos, se promoverá la reubicación de viviendas que se localicen dentro de barrancas, laderas inestables y zonas con movimiento de masas </a:t>
            </a:r>
            <a:endParaRPr lang="es-MX" sz="2000" dirty="0"/>
          </a:p>
        </p:txBody>
      </p:sp>
      <p:pic>
        <p:nvPicPr>
          <p:cNvPr id="18434" name="Picture 2" descr="C:\sds\SEIARN\Indicadores\Ordenamiento_ecologico\estatal\proyecto\img\ah18.png"/>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3743454" y="1700808"/>
            <a:ext cx="5400546" cy="5164832"/>
          </a:xfrm>
          <a:prstGeom prst="rect">
            <a:avLst/>
          </a:prstGeom>
          <a:noFill/>
          <a:extLst>
            <a:ext uri="{909E8E84-426E-40DD-AFC4-6F175D3DCCD1}">
              <a14:hiddenFill xmlns:a14="http://schemas.microsoft.com/office/drawing/2010/main">
                <a:solidFill>
                  <a:srgbClr val="FFFFFF"/>
                </a:solidFill>
              </a14:hiddenFill>
            </a:ext>
          </a:extLst>
        </p:spPr>
      </p:pic>
      <p:sp>
        <p:nvSpPr>
          <p:cNvPr id="5" name="4 Rectángulo"/>
          <p:cNvSpPr/>
          <p:nvPr/>
        </p:nvSpPr>
        <p:spPr>
          <a:xfrm>
            <a:off x="253480" y="2204864"/>
            <a:ext cx="2553776" cy="646331"/>
          </a:xfrm>
          <a:prstGeom prst="rect">
            <a:avLst/>
          </a:prstGeom>
        </p:spPr>
        <p:txBody>
          <a:bodyPr wrap="none">
            <a:spAutoFit/>
          </a:bodyPr>
          <a:lstStyle/>
          <a:p>
            <a:r>
              <a:rPr lang="es-MX" dirty="0" smtClean="0"/>
              <a:t>Predios aplicables: 100%</a:t>
            </a:r>
          </a:p>
          <a:p>
            <a:r>
              <a:rPr lang="es-MX" dirty="0" smtClean="0"/>
              <a:t>Predios no aplicables: 0%</a:t>
            </a:r>
          </a:p>
        </p:txBody>
      </p:sp>
    </p:spTree>
    <p:extLst>
      <p:ext uri="{BB962C8B-B14F-4D97-AF65-F5344CB8AC3E}">
        <p14:creationId xmlns:p14="http://schemas.microsoft.com/office/powerpoint/2010/main" val="167977810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457200" y="274638"/>
            <a:ext cx="8229600" cy="1282154"/>
          </a:xfrm>
          <a:noFill/>
        </p:spPr>
        <p:txBody>
          <a:bodyPr>
            <a:noAutofit/>
          </a:bodyPr>
          <a:lstStyle/>
          <a:p>
            <a:pPr algn="just"/>
            <a:r>
              <a:rPr lang="en-US" sz="2000" dirty="0" smtClean="0"/>
              <a:t>Ah19</a:t>
            </a:r>
            <a:r>
              <a:rPr lang="es-MX" sz="2000" dirty="0" smtClean="0"/>
              <a:t>: </a:t>
            </a:r>
            <a:r>
              <a:rPr lang="es-MX" sz="2000" dirty="0"/>
              <a:t>Para proteger la integridad de las personas y de sus bienes de los peligros inherentes a la actividad del volcán Popocatépetl, no se permiten asentamientos humanos ni instalaciones que lo propicien. </a:t>
            </a:r>
          </a:p>
        </p:txBody>
      </p:sp>
      <p:pic>
        <p:nvPicPr>
          <p:cNvPr id="19458" name="Picture 2" descr="C:\sds\SEIARN\Indicadores\Ordenamiento_ecologico\estatal\proyecto\img\ah19.png"/>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3901537" y="1844824"/>
            <a:ext cx="5242463" cy="5013176"/>
          </a:xfrm>
          <a:prstGeom prst="rect">
            <a:avLst/>
          </a:prstGeom>
          <a:noFill/>
          <a:extLst>
            <a:ext uri="{909E8E84-426E-40DD-AFC4-6F175D3DCCD1}">
              <a14:hiddenFill xmlns:a14="http://schemas.microsoft.com/office/drawing/2010/main">
                <a:solidFill>
                  <a:srgbClr val="FFFFFF"/>
                </a:solidFill>
              </a14:hiddenFill>
            </a:ext>
          </a:extLst>
        </p:spPr>
      </p:pic>
      <p:sp>
        <p:nvSpPr>
          <p:cNvPr id="5" name="4 Rectángulo"/>
          <p:cNvSpPr/>
          <p:nvPr/>
        </p:nvSpPr>
        <p:spPr>
          <a:xfrm>
            <a:off x="253480" y="2204864"/>
            <a:ext cx="2553776" cy="646331"/>
          </a:xfrm>
          <a:prstGeom prst="rect">
            <a:avLst/>
          </a:prstGeom>
        </p:spPr>
        <p:txBody>
          <a:bodyPr wrap="none">
            <a:spAutoFit/>
          </a:bodyPr>
          <a:lstStyle/>
          <a:p>
            <a:r>
              <a:rPr lang="es-MX" dirty="0" smtClean="0"/>
              <a:t>Predios aplicables: 100%</a:t>
            </a:r>
          </a:p>
          <a:p>
            <a:r>
              <a:rPr lang="es-MX" dirty="0" smtClean="0"/>
              <a:t>Predios no aplicables: 0%</a:t>
            </a:r>
          </a:p>
        </p:txBody>
      </p:sp>
    </p:spTree>
    <p:extLst>
      <p:ext uri="{BB962C8B-B14F-4D97-AF65-F5344CB8AC3E}">
        <p14:creationId xmlns:p14="http://schemas.microsoft.com/office/powerpoint/2010/main" val="342678240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r>
              <a:rPr lang="es-MX" sz="3200" b="1" dirty="0" smtClean="0"/>
              <a:t>Dirección General de Ordenamiento Territorial</a:t>
            </a:r>
            <a:br>
              <a:rPr lang="es-MX" sz="3200" b="1" dirty="0" smtClean="0"/>
            </a:br>
            <a:r>
              <a:rPr lang="es-MX" sz="3200" b="1" dirty="0" smtClean="0"/>
              <a:t>Dirección de Ordenamiento Ecológico</a:t>
            </a:r>
            <a:endParaRPr lang="es-MX" sz="3200" b="1" dirty="0"/>
          </a:p>
        </p:txBody>
      </p:sp>
      <p:sp>
        <p:nvSpPr>
          <p:cNvPr id="3" name="2 Marcador de contenido"/>
          <p:cNvSpPr>
            <a:spLocks noGrp="1"/>
          </p:cNvSpPr>
          <p:nvPr>
            <p:ph idx="1"/>
          </p:nvPr>
        </p:nvSpPr>
        <p:spPr/>
        <p:txBody>
          <a:bodyPr/>
          <a:lstStyle/>
          <a:p>
            <a:r>
              <a:rPr lang="es-MX" dirty="0" smtClean="0"/>
              <a:t>Privada Manantiales, Colonia Chapultepec</a:t>
            </a:r>
          </a:p>
          <a:p>
            <a:pPr marL="0" indent="0">
              <a:buNone/>
            </a:pPr>
            <a:r>
              <a:rPr lang="es-MX" dirty="0" smtClean="0"/>
              <a:t>Cuernavaca, Mor. , tel.: 312 6601</a:t>
            </a:r>
          </a:p>
          <a:p>
            <a:endParaRPr lang="es-MX" dirty="0" smtClean="0"/>
          </a:p>
          <a:p>
            <a:r>
              <a:rPr lang="es-MX" dirty="0" smtClean="0">
                <a:hlinkClick r:id="rId2"/>
              </a:rPr>
              <a:t>fernando.valdez@morelos.gob.mx</a:t>
            </a:r>
            <a:endParaRPr lang="es-MX" dirty="0" smtClean="0"/>
          </a:p>
          <a:p>
            <a:r>
              <a:rPr lang="es-MX" dirty="0" smtClean="0">
                <a:hlinkClick r:id="rId3"/>
              </a:rPr>
              <a:t>luis.pena@morelos.gob.mx</a:t>
            </a:r>
            <a:endParaRPr lang="es-MX" dirty="0" smtClean="0"/>
          </a:p>
          <a:p>
            <a:pPr marL="0" indent="0">
              <a:buNone/>
            </a:pPr>
            <a:endParaRPr lang="es-MX" dirty="0"/>
          </a:p>
        </p:txBody>
      </p:sp>
    </p:spTree>
    <p:extLst>
      <p:ext uri="{BB962C8B-B14F-4D97-AF65-F5344CB8AC3E}">
        <p14:creationId xmlns:p14="http://schemas.microsoft.com/office/powerpoint/2010/main" val="36567059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257822" y="4653136"/>
            <a:ext cx="4572000" cy="584775"/>
          </a:xfrm>
          <a:prstGeom prst="rect">
            <a:avLst/>
          </a:prstGeom>
        </p:spPr>
        <p:txBody>
          <a:bodyPr>
            <a:spAutoFit/>
          </a:bodyPr>
          <a:lstStyle/>
          <a:p>
            <a:pPr algn="ctr" hangingPunct="0">
              <a:spcBef>
                <a:spcPts val="200"/>
              </a:spcBef>
              <a:spcAft>
                <a:spcPts val="200"/>
              </a:spcAft>
            </a:pPr>
            <a:r>
              <a:rPr lang="es-ES" sz="3200" b="1" dirty="0" smtClean="0">
                <a:solidFill>
                  <a:schemeClr val="accent4"/>
                </a:solidFill>
              </a:rPr>
              <a:t>Gracias</a:t>
            </a:r>
            <a:endParaRPr lang="es-ES" sz="3200" b="1" dirty="0">
              <a:solidFill>
                <a:schemeClr val="accent4"/>
              </a:solidFill>
            </a:endParaRPr>
          </a:p>
        </p:txBody>
      </p:sp>
    </p:spTree>
    <p:extLst>
      <p:ext uri="{BB962C8B-B14F-4D97-AF65-F5344CB8AC3E}">
        <p14:creationId xmlns:p14="http://schemas.microsoft.com/office/powerpoint/2010/main" val="2494164509"/>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Reserva CANADEVI</a:t>
            </a:r>
            <a:endParaRPr lang="es-MX" dirty="0"/>
          </a:p>
        </p:txBody>
      </p:sp>
      <p:sp>
        <p:nvSpPr>
          <p:cNvPr id="3" name="2 Marcador de contenido"/>
          <p:cNvSpPr>
            <a:spLocks noGrp="1"/>
          </p:cNvSpPr>
          <p:nvPr>
            <p:ph idx="1"/>
          </p:nvPr>
        </p:nvSpPr>
        <p:spPr>
          <a:xfrm>
            <a:off x="457200" y="1600201"/>
            <a:ext cx="8363272" cy="2188840"/>
          </a:xfrm>
        </p:spPr>
        <p:txBody>
          <a:bodyPr/>
          <a:lstStyle/>
          <a:p>
            <a:r>
              <a:rPr lang="es-MX" dirty="0" smtClean="0"/>
              <a:t>27 predios facilitados</a:t>
            </a:r>
          </a:p>
          <a:p>
            <a:r>
              <a:rPr lang="es-MX" dirty="0" smtClean="0"/>
              <a:t>Formato PDF no vectorial</a:t>
            </a:r>
          </a:p>
          <a:p>
            <a:r>
              <a:rPr lang="es-MX" dirty="0" smtClean="0"/>
              <a:t>Polígonos repetidos (1 caso)</a:t>
            </a:r>
          </a:p>
          <a:p>
            <a:endParaRPr lang="es-MX" dirty="0"/>
          </a:p>
        </p:txBody>
      </p:sp>
    </p:spTree>
    <p:extLst>
      <p:ext uri="{BB962C8B-B14F-4D97-AF65-F5344CB8AC3E}">
        <p14:creationId xmlns:p14="http://schemas.microsoft.com/office/powerpoint/2010/main" val="7547684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p:txBody>
          <a:bodyPr>
            <a:noAutofit/>
          </a:bodyPr>
          <a:lstStyle/>
          <a:p>
            <a:pPr algn="just"/>
            <a:r>
              <a:rPr lang="es-MX" sz="2000" dirty="0" smtClean="0"/>
              <a:t>Ah01: </a:t>
            </a:r>
            <a:r>
              <a:rPr lang="es-MX" sz="2000" dirty="0"/>
              <a:t>Para evitar el desarrollo desordenado de asentamientos humanos, el crecimiento de los centros urbanos se realizará de acuerdo a lo definido en el Programa de Desarrollo Urbano vigente y sólo se permitirá en las UGA definidas para ello. 	</a:t>
            </a:r>
          </a:p>
        </p:txBody>
      </p:sp>
      <p:pic>
        <p:nvPicPr>
          <p:cNvPr id="10242" name="Picture 2"/>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3302449" y="1267030"/>
            <a:ext cx="5878063" cy="56183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Rectángulo"/>
          <p:cNvSpPr/>
          <p:nvPr/>
        </p:nvSpPr>
        <p:spPr>
          <a:xfrm>
            <a:off x="251520" y="1758126"/>
            <a:ext cx="2785443" cy="1200329"/>
          </a:xfrm>
          <a:prstGeom prst="rect">
            <a:avLst/>
          </a:prstGeom>
        </p:spPr>
        <p:txBody>
          <a:bodyPr wrap="none">
            <a:spAutoFit/>
          </a:bodyPr>
          <a:lstStyle/>
          <a:p>
            <a:r>
              <a:rPr lang="es-MX" dirty="0" smtClean="0"/>
              <a:t>Predios aplicables: 11%</a:t>
            </a:r>
          </a:p>
          <a:p>
            <a:r>
              <a:rPr lang="es-MX" dirty="0" smtClean="0"/>
              <a:t>(Jiutepec [2] y Yautepec [1])</a:t>
            </a:r>
          </a:p>
          <a:p>
            <a:endParaRPr lang="es-MX" dirty="0" smtClean="0"/>
          </a:p>
          <a:p>
            <a:r>
              <a:rPr lang="es-MX" dirty="0" smtClean="0"/>
              <a:t>Predios no aplicables: 89%</a:t>
            </a:r>
          </a:p>
        </p:txBody>
      </p:sp>
    </p:spTree>
    <p:extLst>
      <p:ext uri="{BB962C8B-B14F-4D97-AF65-F5344CB8AC3E}">
        <p14:creationId xmlns:p14="http://schemas.microsoft.com/office/powerpoint/2010/main" val="32889928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p:txBody>
          <a:bodyPr>
            <a:noAutofit/>
          </a:bodyPr>
          <a:lstStyle/>
          <a:p>
            <a:pPr algn="just"/>
            <a:r>
              <a:rPr lang="es-MX" sz="2000" dirty="0" smtClean="0"/>
              <a:t>Ah02: </a:t>
            </a:r>
            <a:r>
              <a:rPr lang="es-MX" sz="2000" dirty="0"/>
              <a:t>Para conservar los ecosistemas naturales se impedirá que el crecimiento de los centros urbanos se realice mediante el cambio de uso forestal a urbano en las zonas urbanizables y no urbanizables. </a:t>
            </a:r>
          </a:p>
        </p:txBody>
      </p:sp>
      <p:pic>
        <p:nvPicPr>
          <p:cNvPr id="6147" name="Picture 3"/>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96176" y="2619424"/>
            <a:ext cx="4310063" cy="41219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572000" y="2619424"/>
            <a:ext cx="4310063" cy="41219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9 Rectángulo"/>
          <p:cNvSpPr/>
          <p:nvPr/>
        </p:nvSpPr>
        <p:spPr>
          <a:xfrm>
            <a:off x="251520" y="1758126"/>
            <a:ext cx="2670796" cy="646331"/>
          </a:xfrm>
          <a:prstGeom prst="rect">
            <a:avLst/>
          </a:prstGeom>
        </p:spPr>
        <p:txBody>
          <a:bodyPr wrap="none">
            <a:spAutoFit/>
          </a:bodyPr>
          <a:lstStyle/>
          <a:p>
            <a:r>
              <a:rPr lang="es-MX" dirty="0" smtClean="0"/>
              <a:t>Predios aplicables: 63%</a:t>
            </a:r>
          </a:p>
          <a:p>
            <a:r>
              <a:rPr lang="es-MX" dirty="0" smtClean="0"/>
              <a:t>Predios no aplicables: 37%</a:t>
            </a:r>
          </a:p>
        </p:txBody>
      </p:sp>
      <p:sp>
        <p:nvSpPr>
          <p:cNvPr id="13" name="12 Rectángulo"/>
          <p:cNvSpPr/>
          <p:nvPr/>
        </p:nvSpPr>
        <p:spPr>
          <a:xfrm>
            <a:off x="4788024" y="1799212"/>
            <a:ext cx="4016356" cy="646331"/>
          </a:xfrm>
          <a:prstGeom prst="rect">
            <a:avLst/>
          </a:prstGeom>
        </p:spPr>
        <p:txBody>
          <a:bodyPr wrap="none">
            <a:spAutoFit/>
          </a:bodyPr>
          <a:lstStyle/>
          <a:p>
            <a:r>
              <a:rPr lang="es-MX" dirty="0" smtClean="0"/>
              <a:t>Proyectos aplicables: 4% (Xochitepec [1])</a:t>
            </a:r>
          </a:p>
          <a:p>
            <a:r>
              <a:rPr lang="es-MX" dirty="0" smtClean="0"/>
              <a:t>Predios no aplicables: 96% [26]</a:t>
            </a:r>
          </a:p>
        </p:txBody>
      </p:sp>
    </p:spTree>
    <p:extLst>
      <p:ext uri="{BB962C8B-B14F-4D97-AF65-F5344CB8AC3E}">
        <p14:creationId xmlns:p14="http://schemas.microsoft.com/office/powerpoint/2010/main" val="330533534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noFill/>
        </p:spPr>
        <p:txBody>
          <a:bodyPr>
            <a:noAutofit/>
          </a:bodyPr>
          <a:lstStyle/>
          <a:p>
            <a:pPr algn="just"/>
            <a:r>
              <a:rPr lang="es-MX" sz="2000" dirty="0" smtClean="0"/>
              <a:t>Ah03: </a:t>
            </a:r>
            <a:r>
              <a:rPr lang="es-MX" sz="2000" dirty="0"/>
              <a:t>Para promover la autosuficiencia alimentaria, las áreas fértiles ocupadas por la agricultura se considerarán espacios de recursos estratégicos y por lo tanto en estas áreas se evitará el cambio de uso del suelo de agrícola a urbano. 	</a:t>
            </a:r>
          </a:p>
        </p:txBody>
      </p:sp>
      <p:pic>
        <p:nvPicPr>
          <p:cNvPr id="9218" name="Picture 2"/>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261937" y="2763440"/>
            <a:ext cx="4310063" cy="41219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654425" y="2708920"/>
            <a:ext cx="4310063" cy="41219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Rectángulo"/>
          <p:cNvSpPr/>
          <p:nvPr/>
        </p:nvSpPr>
        <p:spPr>
          <a:xfrm>
            <a:off x="251520" y="1758126"/>
            <a:ext cx="2670796" cy="646331"/>
          </a:xfrm>
          <a:prstGeom prst="rect">
            <a:avLst/>
          </a:prstGeom>
        </p:spPr>
        <p:txBody>
          <a:bodyPr wrap="none">
            <a:spAutoFit/>
          </a:bodyPr>
          <a:lstStyle/>
          <a:p>
            <a:r>
              <a:rPr lang="es-MX" dirty="0" smtClean="0"/>
              <a:t>Predios aplicables: 22%</a:t>
            </a:r>
          </a:p>
          <a:p>
            <a:r>
              <a:rPr lang="es-MX" dirty="0" smtClean="0"/>
              <a:t>Predios no aplicables: 78%</a:t>
            </a:r>
          </a:p>
        </p:txBody>
      </p:sp>
      <p:sp>
        <p:nvSpPr>
          <p:cNvPr id="8" name="7 Rectángulo"/>
          <p:cNvSpPr/>
          <p:nvPr/>
        </p:nvSpPr>
        <p:spPr>
          <a:xfrm>
            <a:off x="4365658" y="1196752"/>
            <a:ext cx="4598830" cy="1323439"/>
          </a:xfrm>
          <a:prstGeom prst="rect">
            <a:avLst/>
          </a:prstGeom>
        </p:spPr>
        <p:txBody>
          <a:bodyPr wrap="square">
            <a:spAutoFit/>
          </a:bodyPr>
          <a:lstStyle/>
          <a:p>
            <a:r>
              <a:rPr lang="es-MX" sz="1600" dirty="0" smtClean="0"/>
              <a:t>Proyectos compatibles: Xochitepec [1], Yautepec [1], Temixco [1], Emiliano Zapata [19], Jiutepec [3]</a:t>
            </a:r>
          </a:p>
          <a:p>
            <a:endParaRPr lang="es-MX" sz="1600" dirty="0" smtClean="0"/>
          </a:p>
          <a:p>
            <a:r>
              <a:rPr lang="es-MX" sz="1600" dirty="0" smtClean="0"/>
              <a:t>Proyectos incompatibles: Temixco [2] y Emiliano Zapata[1]</a:t>
            </a:r>
          </a:p>
        </p:txBody>
      </p:sp>
    </p:spTree>
    <p:extLst>
      <p:ext uri="{BB962C8B-B14F-4D97-AF65-F5344CB8AC3E}">
        <p14:creationId xmlns:p14="http://schemas.microsoft.com/office/powerpoint/2010/main" val="9033874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noFill/>
        </p:spPr>
        <p:txBody>
          <a:bodyPr>
            <a:noAutofit/>
          </a:bodyPr>
          <a:lstStyle/>
          <a:p>
            <a:pPr algn="just"/>
            <a:r>
              <a:rPr lang="es-MX" sz="2000" dirty="0" smtClean="0"/>
              <a:t>Ah03: </a:t>
            </a:r>
            <a:r>
              <a:rPr lang="es-MX" sz="2000" dirty="0"/>
              <a:t>Para promover la autosuficiencia alimentaria, las áreas fértiles ocupadas por la agricultura se considerarán espacios de recursos estratégicos y por lo tanto en estas áreas se evitará el cambio de uso del suelo de agrícola a urbano. 	</a:t>
            </a:r>
          </a:p>
        </p:txBody>
      </p:sp>
      <p:pic>
        <p:nvPicPr>
          <p:cNvPr id="3" name="Picture 2"/>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5174874" y="2132856"/>
            <a:ext cx="3978502" cy="3528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Rectángulo"/>
          <p:cNvSpPr/>
          <p:nvPr/>
        </p:nvSpPr>
        <p:spPr>
          <a:xfrm>
            <a:off x="539552" y="1758126"/>
            <a:ext cx="4752528" cy="3970318"/>
          </a:xfrm>
          <a:prstGeom prst="rect">
            <a:avLst/>
          </a:prstGeom>
        </p:spPr>
        <p:txBody>
          <a:bodyPr wrap="square">
            <a:spAutoFit/>
          </a:bodyPr>
          <a:lstStyle/>
          <a:p>
            <a:r>
              <a:rPr lang="es-MX" dirty="0" smtClean="0"/>
              <a:t>Superficie compatible: 76.3 Ha (94.7%)</a:t>
            </a:r>
          </a:p>
          <a:p>
            <a:pPr marL="285750" indent="-285750">
              <a:buFont typeface="Arial" panose="020B0604020202020204" pitchFamily="34" charset="0"/>
              <a:buChar char="•"/>
            </a:pPr>
            <a:r>
              <a:rPr lang="es-MX" dirty="0" smtClean="0"/>
              <a:t>No aplica el criterio en la UGA (263, 58, 101, 58, 279)</a:t>
            </a:r>
          </a:p>
          <a:p>
            <a:pPr marL="285750" indent="-285750">
              <a:buFont typeface="Arial" panose="020B0604020202020204" pitchFamily="34" charset="0"/>
              <a:buChar char="•"/>
            </a:pPr>
            <a:r>
              <a:rPr lang="es-MX" dirty="0" smtClean="0"/>
              <a:t>Terrenos abandonados desde 2013, 2012 o 2008</a:t>
            </a:r>
          </a:p>
          <a:p>
            <a:pPr marL="285750" indent="-285750">
              <a:buFont typeface="Arial" panose="020B0604020202020204" pitchFamily="34" charset="0"/>
              <a:buChar char="•"/>
            </a:pPr>
            <a:r>
              <a:rPr lang="es-MX" dirty="0" smtClean="0"/>
              <a:t>Independiente del PMDU</a:t>
            </a:r>
          </a:p>
          <a:p>
            <a:pPr marL="285750" indent="-285750">
              <a:buFont typeface="Arial" panose="020B0604020202020204" pitchFamily="34" charset="0"/>
              <a:buChar char="•"/>
            </a:pPr>
            <a:r>
              <a:rPr lang="es-MX" dirty="0" smtClean="0"/>
              <a:t>Independiente si ya inició construcción</a:t>
            </a:r>
          </a:p>
          <a:p>
            <a:pPr marL="285750" indent="-285750">
              <a:buFont typeface="Arial" panose="020B0604020202020204" pitchFamily="34" charset="0"/>
              <a:buChar char="•"/>
            </a:pPr>
            <a:r>
              <a:rPr lang="es-MX" dirty="0" smtClean="0"/>
              <a:t>Parcialmente compatible</a:t>
            </a:r>
          </a:p>
          <a:p>
            <a:endParaRPr lang="es-MX" dirty="0"/>
          </a:p>
          <a:p>
            <a:endParaRPr lang="es-MX" dirty="0" smtClean="0"/>
          </a:p>
          <a:p>
            <a:r>
              <a:rPr lang="es-MX" dirty="0" smtClean="0"/>
              <a:t>Superficie incompatible: 4.2 Ha (5.3%)</a:t>
            </a:r>
          </a:p>
          <a:p>
            <a:pPr marL="285750" indent="-285750">
              <a:buFont typeface="Arial" panose="020B0604020202020204" pitchFamily="34" charset="0"/>
              <a:buChar char="•"/>
            </a:pPr>
            <a:r>
              <a:rPr lang="es-MX" dirty="0" smtClean="0"/>
              <a:t>Aplica el criterio en la UGA (143, 200, 190)</a:t>
            </a:r>
          </a:p>
          <a:p>
            <a:pPr marL="285750" indent="-285750">
              <a:buFont typeface="Arial" panose="020B0604020202020204" pitchFamily="34" charset="0"/>
              <a:buChar char="•"/>
            </a:pPr>
            <a:r>
              <a:rPr lang="es-MX" dirty="0" smtClean="0"/>
              <a:t>Campos activos en 2014</a:t>
            </a:r>
          </a:p>
          <a:p>
            <a:pPr marL="285750" indent="-285750">
              <a:buFont typeface="Arial" panose="020B0604020202020204" pitchFamily="34" charset="0"/>
              <a:buChar char="•"/>
            </a:pPr>
            <a:r>
              <a:rPr lang="es-MX" dirty="0" smtClean="0"/>
              <a:t>Parcialmente incompatible</a:t>
            </a:r>
          </a:p>
        </p:txBody>
      </p:sp>
    </p:spTree>
    <p:extLst>
      <p:ext uri="{BB962C8B-B14F-4D97-AF65-F5344CB8AC3E}">
        <p14:creationId xmlns:p14="http://schemas.microsoft.com/office/powerpoint/2010/main" val="418354935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457200" y="274638"/>
            <a:ext cx="8229600" cy="1786210"/>
          </a:xfrm>
        </p:spPr>
        <p:txBody>
          <a:bodyPr>
            <a:noAutofit/>
          </a:bodyPr>
          <a:lstStyle/>
          <a:p>
            <a:pPr algn="just"/>
            <a:r>
              <a:rPr lang="es-MX" sz="2000" dirty="0" smtClean="0"/>
              <a:t>Ah04: Para garantizar un ambiente sano para la ciudadanía durante el proceso de planeación del centro urbano deberá contemplar áreas verdes públicas, con una superficie mínima equivalente a 16 m2 / habitante previendo la población máxima proyectada independientemente de los coeficientes de absorción obligatorios en la construcción de condominios, fraccionamientos y conjuntos urbanos.</a:t>
            </a:r>
            <a:r>
              <a:rPr lang="es-MX" sz="2000" dirty="0"/>
              <a:t>	</a:t>
            </a:r>
          </a:p>
        </p:txBody>
      </p:sp>
      <p:pic>
        <p:nvPicPr>
          <p:cNvPr id="11267" name="Picture 3" descr="C:\sds\SEIARN\Indicadores\Ordenamiento_ecologico\estatal\proyecto\img\ah04.png"/>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3779911" y="1772816"/>
            <a:ext cx="5317263" cy="5085184"/>
          </a:xfrm>
          <a:prstGeom prst="rect">
            <a:avLst/>
          </a:prstGeom>
          <a:noFill/>
          <a:extLst>
            <a:ext uri="{909E8E84-426E-40DD-AFC4-6F175D3DCCD1}">
              <a14:hiddenFill xmlns:a14="http://schemas.microsoft.com/office/drawing/2010/main">
                <a:solidFill>
                  <a:srgbClr val="FFFFFF"/>
                </a:solidFill>
              </a14:hiddenFill>
            </a:ext>
          </a:extLst>
        </p:spPr>
      </p:pic>
      <p:sp>
        <p:nvSpPr>
          <p:cNvPr id="5" name="4 Rectángulo"/>
          <p:cNvSpPr/>
          <p:nvPr/>
        </p:nvSpPr>
        <p:spPr>
          <a:xfrm>
            <a:off x="253480" y="2204864"/>
            <a:ext cx="2670796" cy="646331"/>
          </a:xfrm>
          <a:prstGeom prst="rect">
            <a:avLst/>
          </a:prstGeom>
        </p:spPr>
        <p:txBody>
          <a:bodyPr wrap="none">
            <a:spAutoFit/>
          </a:bodyPr>
          <a:lstStyle/>
          <a:p>
            <a:r>
              <a:rPr lang="es-MX" dirty="0" smtClean="0"/>
              <a:t>Predios aplicables: 11%</a:t>
            </a:r>
          </a:p>
          <a:p>
            <a:r>
              <a:rPr lang="es-MX" dirty="0" smtClean="0"/>
              <a:t>Predios no aplicables: 89%</a:t>
            </a:r>
          </a:p>
        </p:txBody>
      </p:sp>
    </p:spTree>
    <p:extLst>
      <p:ext uri="{BB962C8B-B14F-4D97-AF65-F5344CB8AC3E}">
        <p14:creationId xmlns:p14="http://schemas.microsoft.com/office/powerpoint/2010/main" val="21809890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457200" y="274638"/>
            <a:ext cx="8229600" cy="1786210"/>
          </a:xfrm>
        </p:spPr>
        <p:txBody>
          <a:bodyPr>
            <a:noAutofit/>
          </a:bodyPr>
          <a:lstStyle/>
          <a:p>
            <a:pPr algn="just"/>
            <a:r>
              <a:rPr lang="es-MX" sz="2000" dirty="0" smtClean="0"/>
              <a:t>Ah05: Para mitigar el efecto de las aguas residuales sobre los ecosistemas situados aguas abajo de los centros urbanos, estos deberán contar con plantas de tratamiento de aguas residuales, estimando las necesidades de cada población con el fin de que no estas plantas no queden obsoletas y tecnificándolas y reutilizando el agua tratada para riego de cultivos y áreas verdes.</a:t>
            </a:r>
            <a:r>
              <a:rPr lang="es-MX" sz="2000" dirty="0"/>
              <a:t>	</a:t>
            </a:r>
          </a:p>
        </p:txBody>
      </p:sp>
      <p:pic>
        <p:nvPicPr>
          <p:cNvPr id="12290" name="Picture 2" descr="C:\sds\SEIARN\Indicadores\Ordenamiento_ecologico\estatal\proyecto\img\ah05.png"/>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3814714" y="1772816"/>
            <a:ext cx="5293790" cy="5062736"/>
          </a:xfrm>
          <a:prstGeom prst="rect">
            <a:avLst/>
          </a:prstGeom>
          <a:noFill/>
          <a:extLst>
            <a:ext uri="{909E8E84-426E-40DD-AFC4-6F175D3DCCD1}">
              <a14:hiddenFill xmlns:a14="http://schemas.microsoft.com/office/drawing/2010/main">
                <a:solidFill>
                  <a:srgbClr val="FFFFFF"/>
                </a:solidFill>
              </a14:hiddenFill>
            </a:ext>
          </a:extLst>
        </p:spPr>
      </p:pic>
      <p:sp>
        <p:nvSpPr>
          <p:cNvPr id="5" name="4 Rectángulo"/>
          <p:cNvSpPr/>
          <p:nvPr/>
        </p:nvSpPr>
        <p:spPr>
          <a:xfrm>
            <a:off x="253480" y="2204864"/>
            <a:ext cx="2670796" cy="646331"/>
          </a:xfrm>
          <a:prstGeom prst="rect">
            <a:avLst/>
          </a:prstGeom>
        </p:spPr>
        <p:txBody>
          <a:bodyPr wrap="none">
            <a:spAutoFit/>
          </a:bodyPr>
          <a:lstStyle/>
          <a:p>
            <a:r>
              <a:rPr lang="es-MX" dirty="0" smtClean="0"/>
              <a:t>Predios aplicables: 11%</a:t>
            </a:r>
          </a:p>
          <a:p>
            <a:r>
              <a:rPr lang="es-MX" dirty="0" smtClean="0"/>
              <a:t>Predios no aplicables: 89%</a:t>
            </a:r>
          </a:p>
        </p:txBody>
      </p:sp>
    </p:spTree>
    <p:extLst>
      <p:ext uri="{BB962C8B-B14F-4D97-AF65-F5344CB8AC3E}">
        <p14:creationId xmlns:p14="http://schemas.microsoft.com/office/powerpoint/2010/main" val="1901399644"/>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10307</TotalTime>
  <Words>1389</Words>
  <Application>Microsoft Office PowerPoint</Application>
  <PresentationFormat>Presentación en pantalla (4:3)</PresentationFormat>
  <Paragraphs>100</Paragraphs>
  <Slides>25</Slides>
  <Notes>0</Notes>
  <HiddenSlides>0</HiddenSlides>
  <MMClips>0</MMClips>
  <ScaleCrop>false</ScaleCrop>
  <HeadingPairs>
    <vt:vector size="4" baseType="variant">
      <vt:variant>
        <vt:lpstr>Tema</vt:lpstr>
      </vt:variant>
      <vt:variant>
        <vt:i4>1</vt:i4>
      </vt:variant>
      <vt:variant>
        <vt:lpstr>Títulos de diapositiva</vt:lpstr>
      </vt:variant>
      <vt:variant>
        <vt:i4>25</vt:i4>
      </vt:variant>
    </vt:vector>
  </HeadingPairs>
  <TitlesOfParts>
    <vt:vector size="26" baseType="lpstr">
      <vt:lpstr>Tema de Office</vt:lpstr>
      <vt:lpstr>Presentación de PowerPoint</vt:lpstr>
      <vt:lpstr>Presentación de PowerPoint</vt:lpstr>
      <vt:lpstr>Reserva CANADEVI</vt:lpstr>
      <vt:lpstr>Ah01: Para evitar el desarrollo desordenado de asentamientos humanos, el crecimiento de los centros urbanos se realizará de acuerdo a lo definido en el Programa de Desarrollo Urbano vigente y sólo se permitirá en las UGA definidas para ello.  </vt:lpstr>
      <vt:lpstr>Ah02: Para conservar los ecosistemas naturales se impedirá que el crecimiento de los centros urbanos se realice mediante el cambio de uso forestal a urbano en las zonas urbanizables y no urbanizables. </vt:lpstr>
      <vt:lpstr>Ah03: Para promover la autosuficiencia alimentaria, las áreas fértiles ocupadas por la agricultura se considerarán espacios de recursos estratégicos y por lo tanto en estas áreas se evitará el cambio de uso del suelo de agrícola a urbano.  </vt:lpstr>
      <vt:lpstr>Ah03: Para promover la autosuficiencia alimentaria, las áreas fértiles ocupadas por la agricultura se considerarán espacios de recursos estratégicos y por lo tanto en estas áreas se evitará el cambio de uso del suelo de agrícola a urbano.  </vt:lpstr>
      <vt:lpstr>Ah04: Para garantizar un ambiente sano para la ciudadanía durante el proceso de planeación del centro urbano deberá contemplar áreas verdes públicas, con una superficie mínima equivalente a 16 m2 / habitante previendo la población máxima proyectada independientemente de los coeficientes de absorción obligatorios en la construcción de condominios, fraccionamientos y conjuntos urbanos. </vt:lpstr>
      <vt:lpstr>Ah05: Para mitigar el efecto de las aguas residuales sobre los ecosistemas situados aguas abajo de los centros urbanos, estos deberán contar con plantas de tratamiento de aguas residuales, estimando las necesidades de cada población con el fin de que no estas plantas no queden obsoletas y tecnificándolas y reutilizando el agua tratada para riego de cultivos y áreas verdes. </vt:lpstr>
      <vt:lpstr>Ah06: Para evitar la dispersión de los centros urbanos, su proceso de planeación deberá prever que el crecimiento urbano se lleve a cabo únicamente en las áreas previstas a este efecto por los ordenamientos ecológicos locales. </vt:lpstr>
      <vt:lpstr>Ah07: Para garantizar el desarrollo sustentable la creación de nuevos centros de población deberá realizarse únicamente en áreas con alta aptitud para este uso y sin conflictos ambientales (fuera de las ANP) y bajo la supervisión del Congreso de estado de Morelos. </vt:lpstr>
      <vt:lpstr>Ah08: Para garantizar el desarrollo sustentable de la UGA, el proceso de evaluación de las manifestaciones de impacto ambiental (MIA) deberá garantizar la congruencia de las MIA con los programas ordenamiento ecológico existentes. </vt:lpstr>
      <vt:lpstr>Ah09: Para evitar la creación de corredores mixtos que promuevan la conurbación de diferentes centros urbanos y generen un crecimiento desordenado y disperso, únicamente se podrán edificar a lo largo de las vías carreteras obras de infraestructura y equipamiento relacionados con el funcionamiento de las mismas. </vt:lpstr>
      <vt:lpstr>Ah10: Para proteger el patrimonio histórico cultural, los propietarios de bienes inmuebles que contengan monumentos histórico o artísticos, así como los propietarios de bienes inmuebles colindantes a un monumento que pretendan realizar obras de excavación, cimentación, demolición o construcción, deberán llevar a cabo estas obras de conformidad con lo establecido en las leyes y normas oficiales mexicanas y las demás disposiciones aplicables. </vt:lpstr>
      <vt:lpstr>Ah11: Para conservar los ecosistemas naturales ubicados dentro de los límites de los centros urbanos estos se protegerán bajo la figura de Zonas de Preservación Ecológica de los Centros de Población y Parques Municipales. </vt:lpstr>
      <vt:lpstr>Ah12: Para reducir la vulnerabilidad de la población y de sus bienes, se prohibirá el desarrollo de asentamientos humanos en las zonas propensas a riesgos hidrometeorológicos y geológicos, vinculando al proceso de ordenamiento ecológico con los manifiestos de impacto ambientales. </vt:lpstr>
      <vt:lpstr>Ah13: Los asentamientos humanos en las zonas previstas como urbanas o urbanizables por el Programa de Desarrollo Urbano vigente podrán desarrollarse evitando la reducción de la cobertura vegetal, la interrupción de corredores biológicos y flujos hidrológicos, la disminución de los servicios ecosistémicos y la fragmentación del paisaje y en general tomando todas las medidas de mitigación pertinentes tanto en el diseño como en los materiales para reducir los impactos negativos sobre la biodiversidad.</vt:lpstr>
      <vt:lpstr>Ah14: Los proyectos de obras relacionadas con el crecimiento de los asentamientos humanos previsto en los programas de desarrollo urbano en terrenos forestales o preferentemente forestales, deberán cumplir con las formalidades previstas en la ley en lo referente al cambio de uso de suelo forestal, así como cumplir los criterios para la regulación ambiental contenidos en el presente ordenamiento. (Artículo 7. LGDFS). </vt:lpstr>
      <vt:lpstr>Ah15: Para evitar riesgos hidrogeológicos que afecten las viviendas y la población, las zonas con pendientes mayores al 30% en las áreas urbanas y urbanizables de los centros urbanos deberán mantenerse forestadas con vegetación nativa.</vt:lpstr>
      <vt:lpstr>Ah16: Para evitar la vulnerabilidad de las personas y sus bienes por riesgos de inundación, en las zonas agrícolas de riego con suelos aluviales, la manifestación de impacto ambiental deberá considerar un análisis de riesgo de inundación con un período de retorno a 100 años </vt:lpstr>
      <vt:lpstr>Ah17: Con la finalidad de mitigar los riesgos a la población y sus bienes ante peligros geológicos, se deberá evitar la construcción de viviendas dentro de barrancas, laderas inestables y zonas con movimiento de masas.</vt:lpstr>
      <vt:lpstr>Ah18: Con la finalidad de mitigar los riesgos a la población y sus bienes ante peligros geológicos, se promoverá la reubicación de viviendas que se localicen dentro de barrancas, laderas inestables y zonas con movimiento de masas </vt:lpstr>
      <vt:lpstr>Ah19: Para proteger la integridad de las personas y de sus bienes de los peligros inherentes a la actividad del volcán Popocatépetl, no se permiten asentamientos humanos ni instalaciones que lo propicien. </vt:lpstr>
      <vt:lpstr>Dirección General de Ordenamiento Territorial Dirección de Ordenamiento Ecológico</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BRENDA</dc:creator>
  <cp:lastModifiedBy>Fernando Valdez Calderón</cp:lastModifiedBy>
  <cp:revision>540</cp:revision>
  <dcterms:created xsi:type="dcterms:W3CDTF">2013-07-17T18:58:39Z</dcterms:created>
  <dcterms:modified xsi:type="dcterms:W3CDTF">2016-09-02T04:33:35Z</dcterms:modified>
</cp:coreProperties>
</file>